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2" r:id="rId11"/>
    <p:sldId id="281" r:id="rId12"/>
    <p:sldId id="283" r:id="rId13"/>
    <p:sldId id="268" r:id="rId14"/>
    <p:sldId id="267" r:id="rId15"/>
    <p:sldId id="269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6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B59660"/>
              </a:solidFill>
              <a:prstDash val="solid"/>
              <a:miter lim="400000"/>
            </a:ln>
          </a:left>
          <a:right>
            <a:ln w="12700" cap="flat">
              <a:solidFill>
                <a:srgbClr val="B59660"/>
              </a:solidFill>
              <a:prstDash val="solid"/>
              <a:miter lim="400000"/>
            </a:ln>
          </a:right>
          <a:top>
            <a:ln w="127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solidFill>
                <a:srgbClr val="B59660"/>
              </a:solidFill>
              <a:prstDash val="solid"/>
              <a:miter lim="400000"/>
            </a:ln>
          </a:bottom>
          <a:insideH>
            <a:ln w="12700" cap="flat">
              <a:solidFill>
                <a:srgbClr val="B59660"/>
              </a:solidFill>
              <a:prstDash val="solid"/>
              <a:miter lim="400000"/>
            </a:ln>
          </a:insideH>
          <a:insideV>
            <a:ln w="12700" cap="flat">
              <a:solidFill>
                <a:srgbClr val="B5966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F8E8A">
              <a:alpha val="80000"/>
            </a:srgbClr>
          </a:solidFill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11000"/>
            </a:srgbClr>
          </a:solidFill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0" d="100"/>
          <a:sy n="30" d="100"/>
        </p:scale>
        <p:origin x="-1176" y="-16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379730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19200" y="2946400"/>
            <a:ext cx="21958300" cy="4089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9200" y="7327900"/>
            <a:ext cx="219583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TextPageOverlay.png" descr="TextPageOverla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tandardRule.png" descr="standardRul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58200" y="3048000"/>
            <a:ext cx="7467600" cy="304800"/>
          </a:xfrm>
          <a:prstGeom prst="rect">
            <a:avLst/>
          </a:prstGeom>
          <a:ln w="12700">
            <a:miter lim="400000"/>
          </a:ln>
          <a:effectLst>
            <a:outerShdw blurRad="50800" rotWithShape="0">
              <a:srgbClr val="808080">
                <a:alpha val="39999"/>
              </a:srgbClr>
            </a:outerShdw>
          </a:effectLst>
        </p:spPr>
      </p:pic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1810" y="12408535"/>
            <a:ext cx="500380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830484" y="12490450"/>
            <a:ext cx="591116" cy="577647"/>
          </a:xfrm>
          <a:prstGeom prst="rect">
            <a:avLst/>
          </a:prstGeom>
        </p:spPr>
        <p:txBody>
          <a:bodyPr lIns="91439" tIns="91439" rIns="91439" bIns="91439" anchor="t"/>
          <a:lstStyle>
            <a:lvl1pPr algn="r" defTabSz="1828800"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2C3C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"/>
          <p:cNvGrpSpPr/>
          <p:nvPr/>
        </p:nvGrpSpPr>
        <p:grpSpPr>
          <a:xfrm>
            <a:off x="-1" y="-15875"/>
            <a:ext cx="24384003" cy="13731876"/>
            <a:chOff x="0" y="0"/>
            <a:chExt cx="24384000" cy="13731875"/>
          </a:xfrm>
        </p:grpSpPr>
        <p:sp>
          <p:nvSpPr>
            <p:cNvPr id="145" name="Line"/>
            <p:cNvSpPr/>
            <p:nvPr/>
          </p:nvSpPr>
          <p:spPr>
            <a:xfrm>
              <a:off x="18742026" y="15876"/>
              <a:ext cx="2438400" cy="13715999"/>
            </a:xfrm>
            <a:prstGeom prst="line">
              <a:avLst/>
            </a:prstGeom>
            <a:noFill/>
            <a:ln w="12700" cap="rnd">
              <a:solidFill>
                <a:srgbClr val="262626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4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46" name="Line"/>
            <p:cNvSpPr/>
            <p:nvPr/>
          </p:nvSpPr>
          <p:spPr>
            <a:xfrm flipH="1">
              <a:off x="14849475" y="7378701"/>
              <a:ext cx="9528175" cy="6353175"/>
            </a:xfrm>
            <a:prstGeom prst="line">
              <a:avLst/>
            </a:prstGeom>
            <a:noFill/>
            <a:ln w="12700" cap="rnd">
              <a:solidFill>
                <a:srgbClr val="262626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4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47" name="Shape"/>
            <p:cNvSpPr/>
            <p:nvPr/>
          </p:nvSpPr>
          <p:spPr>
            <a:xfrm>
              <a:off x="18364200" y="0"/>
              <a:ext cx="6013450" cy="13731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19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4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48" name="Shape"/>
            <p:cNvSpPr/>
            <p:nvPr/>
          </p:nvSpPr>
          <p:spPr>
            <a:xfrm>
              <a:off x="19205576" y="0"/>
              <a:ext cx="5178425" cy="13731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19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4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49" name="Triangle"/>
            <p:cNvSpPr/>
            <p:nvPr/>
          </p:nvSpPr>
          <p:spPr>
            <a:xfrm>
              <a:off x="17865726" y="6111874"/>
              <a:ext cx="6518275" cy="762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15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4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0" name="Shape"/>
            <p:cNvSpPr/>
            <p:nvPr/>
          </p:nvSpPr>
          <p:spPr>
            <a:xfrm>
              <a:off x="18669000" y="0"/>
              <a:ext cx="5708650" cy="13731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19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4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1" name="Shape"/>
            <p:cNvSpPr/>
            <p:nvPr/>
          </p:nvSpPr>
          <p:spPr>
            <a:xfrm>
              <a:off x="21796376" y="0"/>
              <a:ext cx="2581275" cy="13731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19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4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2" name="Shape"/>
            <p:cNvSpPr/>
            <p:nvPr/>
          </p:nvSpPr>
          <p:spPr>
            <a:xfrm>
              <a:off x="21878926" y="0"/>
              <a:ext cx="2498725" cy="13731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509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4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3" name="Triangle"/>
            <p:cNvSpPr/>
            <p:nvPr/>
          </p:nvSpPr>
          <p:spPr>
            <a:xfrm>
              <a:off x="20742276" y="7194551"/>
              <a:ext cx="3635375" cy="6537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79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4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4" name="Triangle"/>
            <p:cNvSpPr/>
            <p:nvPr/>
          </p:nvSpPr>
          <p:spPr>
            <a:xfrm>
              <a:off x="-1" y="8042275"/>
              <a:ext cx="898527" cy="568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9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sz="4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13007" y="12224384"/>
            <a:ext cx="435344" cy="4495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8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Image"/>
          <p:cNvSpPr>
            <a:spLocks noGrp="1"/>
          </p:cNvSpPr>
          <p:nvPr>
            <p:ph type="pic" sz="half" idx="21"/>
          </p:nvPr>
        </p:nvSpPr>
        <p:spPr>
          <a:xfrm>
            <a:off x="10109200" y="3606800"/>
            <a:ext cx="12472592" cy="8382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>
              <a:defRPr sz="100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Title Text</a:t>
            </a:r>
          </a:p>
        </p:txBody>
      </p:sp>
      <p:sp>
        <p:nvSpPr>
          <p:cNvPr id="16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74900" y="4140200"/>
            <a:ext cx="9410700" cy="7874000"/>
          </a:xfrm>
          <a:prstGeom prst="rect">
            <a:avLst/>
          </a:prstGeom>
        </p:spPr>
        <p:txBody>
          <a:bodyPr/>
          <a:lstStyle>
            <a:lvl1pPr marL="533400" indent="-533400">
              <a:spcBef>
                <a:spcPts val="3900"/>
              </a:spcBef>
              <a:buSzPct val="25000"/>
              <a:buBlip>
                <a:blip r:embed="rId3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066800" indent="-533400">
              <a:spcBef>
                <a:spcPts val="3900"/>
              </a:spcBef>
              <a:buSzPct val="25000"/>
              <a:buBlip>
                <a:blip r:embed="rId3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1600200" indent="-533400">
              <a:spcBef>
                <a:spcPts val="3900"/>
              </a:spcBef>
              <a:buSzPct val="25000"/>
              <a:buBlip>
                <a:blip r:embed="rId3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133600" indent="-533400">
              <a:spcBef>
                <a:spcPts val="3900"/>
              </a:spcBef>
              <a:buSzPct val="25000"/>
              <a:buBlip>
                <a:blip r:embed="rId3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2667000" indent="-533400">
              <a:spcBef>
                <a:spcPts val="3900"/>
              </a:spcBef>
              <a:buSzPct val="25000"/>
              <a:buBlip>
                <a:blip r:embed="rId3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3858" y="13144500"/>
            <a:ext cx="393205" cy="571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3858" y="13144500"/>
            <a:ext cx="393205" cy="571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2374900" y="5143500"/>
            <a:ext cx="19621500" cy="3429000"/>
          </a:xfrm>
          <a:prstGeom prst="rect">
            <a:avLst/>
          </a:prstGeom>
        </p:spPr>
        <p:txBody>
          <a:bodyPr/>
          <a:lstStyle>
            <a:lvl1pPr algn="ctr">
              <a:defRPr sz="100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Title Text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3858" y="13144500"/>
            <a:ext cx="393205" cy="571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Image"/>
          <p:cNvSpPr>
            <a:spLocks noGrp="1"/>
          </p:cNvSpPr>
          <p:nvPr>
            <p:ph type="pic" idx="21"/>
          </p:nvPr>
        </p:nvSpPr>
        <p:spPr>
          <a:xfrm>
            <a:off x="2273300" y="-3352800"/>
            <a:ext cx="19850100" cy="1294656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2374900" y="9080500"/>
            <a:ext cx="19621500" cy="1905000"/>
          </a:xfrm>
          <a:prstGeom prst="rect">
            <a:avLst/>
          </a:prstGeom>
        </p:spPr>
        <p:txBody>
          <a:bodyPr anchor="b"/>
          <a:lstStyle>
            <a:lvl1pPr algn="ctr">
              <a:defRPr sz="100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74900" y="11010900"/>
            <a:ext cx="19621500" cy="1930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3858" y="13144500"/>
            <a:ext cx="393205" cy="571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>
              <a:defRPr sz="100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3858" y="13144500"/>
            <a:ext cx="393205" cy="571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Image"/>
          <p:cNvSpPr>
            <a:spLocks noGrp="1"/>
          </p:cNvSpPr>
          <p:nvPr>
            <p:ph type="pic" idx="21"/>
          </p:nvPr>
        </p:nvSpPr>
        <p:spPr>
          <a:xfrm>
            <a:off x="8592578" y="822007"/>
            <a:ext cx="18666243" cy="1244415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07" name="Title Text"/>
          <p:cNvSpPr txBox="1">
            <a:spLocks noGrp="1"/>
          </p:cNvSpPr>
          <p:nvPr>
            <p:ph type="title"/>
          </p:nvPr>
        </p:nvSpPr>
        <p:spPr>
          <a:xfrm>
            <a:off x="1778000" y="1104900"/>
            <a:ext cx="10223500" cy="5359400"/>
          </a:xfrm>
          <a:prstGeom prst="rect">
            <a:avLst/>
          </a:prstGeom>
        </p:spPr>
        <p:txBody>
          <a:bodyPr anchor="b"/>
          <a:lstStyle>
            <a:lvl1pPr algn="ctr">
              <a:buClr>
                <a:srgbClr val="9A7865"/>
              </a:buClr>
              <a:defRPr sz="10600">
                <a:solidFill>
                  <a:srgbClr val="85604A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Title Text</a:t>
            </a:r>
          </a:p>
        </p:txBody>
      </p:sp>
      <p:sp>
        <p:nvSpPr>
          <p:cNvPr id="2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6731000"/>
            <a:ext cx="10223500" cy="535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625B48"/>
                </a:solidFill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625B48"/>
                </a:solidFill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625B48"/>
                </a:solidFill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625B48"/>
                </a:solidFill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625B48"/>
                </a:solidFill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228625"/>
            <a:ext cx="453238" cy="487375"/>
          </a:xfrm>
          <a:prstGeom prst="rect">
            <a:avLst/>
          </a:prstGeom>
        </p:spPr>
        <p:txBody>
          <a:bodyPr/>
          <a:lstStyle>
            <a:lvl1pPr>
              <a:buClr>
                <a:srgbClr val="9A7865"/>
              </a:buClr>
              <a:defRPr b="1">
                <a:solidFill>
                  <a:srgbClr val="51573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21"/>
          </p:nvPr>
        </p:nvSpPr>
        <p:spPr>
          <a:xfrm>
            <a:off x="8331200" y="-647700"/>
            <a:ext cx="7797800" cy="11696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Image"/>
          <p:cNvSpPr>
            <a:spLocks noGrp="1"/>
          </p:cNvSpPr>
          <p:nvPr>
            <p:ph type="pic" idx="22"/>
          </p:nvPr>
        </p:nvSpPr>
        <p:spPr>
          <a:xfrm>
            <a:off x="10388141" y="-774700"/>
            <a:ext cx="15839321" cy="1057910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Image"/>
          <p:cNvSpPr>
            <a:spLocks noGrp="1"/>
          </p:cNvSpPr>
          <p:nvPr>
            <p:ph type="pic" sz="half" idx="23"/>
          </p:nvPr>
        </p:nvSpPr>
        <p:spPr>
          <a:xfrm>
            <a:off x="533400" y="-889000"/>
            <a:ext cx="7797800" cy="1165013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1219200" y="9550400"/>
            <a:ext cx="21958300" cy="20066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19200" y="11531600"/>
            <a:ext cx="21958300" cy="180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>
            <a:lvl1pPr algn="ctr" defTabSz="2438400">
              <a:lnSpc>
                <a:spcPct val="80000"/>
              </a:lnSpc>
              <a:defRPr sz="8400" spc="-84">
                <a:solidFill>
                  <a:srgbClr val="000000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Slide Title</a:t>
            </a:r>
          </a:p>
        </p:txBody>
      </p:sp>
      <p:sp>
        <p:nvSpPr>
          <p:cNvPr id="217" name="Sea against sky at sunset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 spc="-44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>
              <a:spcBef>
                <a:spcPts val="0"/>
              </a:spcBef>
              <a:buSzTx/>
              <a:buNone/>
              <a:defRPr sz="4400" spc="-44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>
              <a:spcBef>
                <a:spcPts val="0"/>
              </a:spcBef>
              <a:buSzTx/>
              <a:buNone/>
              <a:defRPr sz="4400" spc="-44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>
              <a:spcBef>
                <a:spcPts val="0"/>
              </a:spcBef>
              <a:buSzTx/>
              <a:buNone/>
              <a:defRPr sz="4400" spc="-44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>
              <a:spcBef>
                <a:spcPts val="0"/>
              </a:spcBef>
              <a:buSzTx/>
              <a:buNone/>
              <a:defRPr sz="4400" spc="-44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</p:spPr>
        <p:txBody>
          <a:bodyPr/>
          <a:lstStyle>
            <a:lvl1pPr defTabSz="584200"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Image"/>
          <p:cNvSpPr>
            <a:spLocks noGrp="1"/>
          </p:cNvSpPr>
          <p:nvPr>
            <p:ph type="pic" sz="half" idx="21"/>
          </p:nvPr>
        </p:nvSpPr>
        <p:spPr>
          <a:xfrm>
            <a:off x="14871700" y="209550"/>
            <a:ext cx="8585200" cy="12877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1219200" y="2336800"/>
            <a:ext cx="13487400" cy="49149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9200" y="7607300"/>
            <a:ext cx="13487400" cy="50546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44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Image"/>
          <p:cNvSpPr>
            <a:spLocks noGrp="1"/>
          </p:cNvSpPr>
          <p:nvPr>
            <p:ph type="pic" sz="half" idx="21"/>
          </p:nvPr>
        </p:nvSpPr>
        <p:spPr>
          <a:xfrm>
            <a:off x="15506700" y="2260600"/>
            <a:ext cx="7988300" cy="1198245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9200" y="3695700"/>
            <a:ext cx="13512800" cy="9105900"/>
          </a:xfrm>
          <a:prstGeom prst="rect">
            <a:avLst/>
          </a:prstGeom>
        </p:spPr>
        <p:txBody>
          <a:bodyPr/>
          <a:lstStyle>
            <a:lvl1pPr marL="571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1pPr>
            <a:lvl2pPr marL="11430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2pPr>
            <a:lvl3pPr marL="1714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3pPr>
            <a:lvl4pPr marL="22860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4pPr>
            <a:lvl5pPr marL="2857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914400"/>
            <a:ext cx="21958300" cy="118999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Image"/>
          <p:cNvSpPr>
            <a:spLocks noGrp="1"/>
          </p:cNvSpPr>
          <p:nvPr>
            <p:ph type="pic" sz="half" idx="21"/>
          </p:nvPr>
        </p:nvSpPr>
        <p:spPr>
          <a:xfrm>
            <a:off x="11723140" y="6570950"/>
            <a:ext cx="11849101" cy="784579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Image"/>
          <p:cNvSpPr>
            <a:spLocks noGrp="1"/>
          </p:cNvSpPr>
          <p:nvPr>
            <p:ph type="pic" sz="half" idx="22"/>
          </p:nvPr>
        </p:nvSpPr>
        <p:spPr>
          <a:xfrm>
            <a:off x="12224066" y="-483729"/>
            <a:ext cx="11569701" cy="772741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" name="Image"/>
          <p:cNvSpPr>
            <a:spLocks noGrp="1"/>
          </p:cNvSpPr>
          <p:nvPr>
            <p:ph type="pic" idx="23"/>
          </p:nvPr>
        </p:nvSpPr>
        <p:spPr>
          <a:xfrm>
            <a:off x="660400" y="-3810000"/>
            <a:ext cx="12005733" cy="18008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3835400" y="9334500"/>
            <a:ext cx="16687800" cy="838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400" i="1"/>
            </a:lvl1pPr>
          </a:lstStyle>
          <a:p>
            <a:r>
              <a:t>–Johnny Appleseed</a:t>
            </a:r>
          </a:p>
        </p:txBody>
      </p:sp>
      <p:sp>
        <p:nvSpPr>
          <p:cNvPr id="106" name="“Type a quote here”"/>
          <p:cNvSpPr txBox="1">
            <a:spLocks noGrp="1"/>
          </p:cNvSpPr>
          <p:nvPr>
            <p:ph type="body" sz="quarter" idx="22"/>
          </p:nvPr>
        </p:nvSpPr>
        <p:spPr>
          <a:xfrm>
            <a:off x="3835400" y="5924550"/>
            <a:ext cx="16687800" cy="1104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</a:lvl1pPr>
          </a:lstStyle>
          <a:p>
            <a:r>
              <a:t>“Type a quote here” 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>
            <a:spLocks noGrp="1"/>
          </p:cNvSpPr>
          <p:nvPr>
            <p:ph type="pic" idx="21"/>
          </p:nvPr>
        </p:nvSpPr>
        <p:spPr>
          <a:xfrm>
            <a:off x="-2298700" y="-1143000"/>
            <a:ext cx="27432000" cy="1682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695700"/>
            <a:ext cx="21958300" cy="910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23"/>
              </a:buBlip>
            </a:lvl1pPr>
            <a:lvl2pPr>
              <a:buBlip>
                <a:blip r:embed="rId23"/>
              </a:buBlip>
            </a:lvl2pPr>
            <a:lvl3pPr>
              <a:buBlip>
                <a:blip r:embed="rId23"/>
              </a:buBlip>
            </a:lvl3pPr>
            <a:lvl4pPr>
              <a:buBlip>
                <a:blip r:embed="rId23"/>
              </a:buBlip>
            </a:lvl4pPr>
            <a:lvl5pPr>
              <a:buBlip>
                <a:blip r:embed="rId23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>
                <a:solidFill>
                  <a:srgbClr val="FFFFFF">
                    <a:alpha val="95000"/>
                  </a:srgb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9pPr>
    </p:titleStyle>
    <p:bodyStyle>
      <a:lvl1pPr marL="7493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23"/>
        </a:buBlip>
        <a:tabLst/>
        <a:defRPr sz="6000" b="0" i="0" u="none" strike="noStrike" cap="none" spc="0" baseline="0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1pPr>
      <a:lvl2pPr marL="14986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23"/>
        </a:buBlip>
        <a:tabLst/>
        <a:defRPr sz="6000" b="0" i="0" u="none" strike="noStrike" cap="none" spc="0" baseline="0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2pPr>
      <a:lvl3pPr marL="22479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23"/>
        </a:buBlip>
        <a:tabLst/>
        <a:defRPr sz="6000" b="0" i="0" u="none" strike="noStrike" cap="none" spc="0" baseline="0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3pPr>
      <a:lvl4pPr marL="29972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23"/>
        </a:buBlip>
        <a:tabLst/>
        <a:defRPr sz="6000" b="0" i="0" u="none" strike="noStrike" cap="none" spc="0" baseline="0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4pPr>
      <a:lvl5pPr marL="37465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23"/>
        </a:buBlip>
        <a:tabLst/>
        <a:defRPr sz="6000" b="0" i="0" u="none" strike="noStrike" cap="none" spc="0" baseline="0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5pPr>
      <a:lvl6pPr marL="44958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23"/>
        </a:buBlip>
        <a:tabLst/>
        <a:defRPr sz="6000" b="0" i="0" u="none" strike="noStrike" cap="none" spc="0" baseline="0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6pPr>
      <a:lvl7pPr marL="52451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23"/>
        </a:buBlip>
        <a:tabLst/>
        <a:defRPr sz="6000" b="0" i="0" u="none" strike="noStrike" cap="none" spc="0" baseline="0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7pPr>
      <a:lvl8pPr marL="59944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23"/>
        </a:buBlip>
        <a:tabLst/>
        <a:defRPr sz="6000" b="0" i="0" u="none" strike="noStrike" cap="none" spc="0" baseline="0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8pPr>
      <a:lvl9pPr marL="67437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23"/>
        </a:buBlip>
        <a:tabLst/>
        <a:defRPr sz="6000" b="0" i="0" u="none" strike="noStrike" cap="none" spc="0" baseline="0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ometers.info/world-population/afghanistan-population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714/countries-with-the-highest-infant-mortality-rate/" TargetMode="External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unicef.org/afghanistan/health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Updates from Afghanistan"/>
          <p:cNvSpPr txBox="1">
            <a:spLocks noGrp="1"/>
          </p:cNvSpPr>
          <p:nvPr>
            <p:ph type="body" sz="half" idx="1"/>
          </p:nvPr>
        </p:nvSpPr>
        <p:spPr>
          <a:xfrm>
            <a:off x="697870" y="2984796"/>
            <a:ext cx="13245909" cy="737268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9800" b="1">
                <a:solidFill>
                  <a:srgbClr val="000000"/>
                </a:solidFill>
              </a:defRPr>
            </a:lvl1pPr>
          </a:lstStyle>
          <a:p>
            <a:r>
              <a:rPr dirty="0" smtClean="0"/>
              <a:t>Afghanistan</a:t>
            </a:r>
            <a:r>
              <a:rPr lang="en-US" dirty="0" smtClean="0"/>
              <a:t> Presentation</a:t>
            </a:r>
            <a:endParaRPr dirty="0"/>
          </a:p>
        </p:txBody>
      </p:sp>
      <p:pic>
        <p:nvPicPr>
          <p:cNvPr id="229" name="Raymond.jpeg" descr="Raymon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16320" y="441921"/>
            <a:ext cx="8691710" cy="12263435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21 October 2021"/>
          <p:cNvSpPr txBox="1"/>
          <p:nvPr/>
        </p:nvSpPr>
        <p:spPr>
          <a:xfrm>
            <a:off x="9141195" y="11539263"/>
            <a:ext cx="3305392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21 </a:t>
            </a:r>
            <a:r>
              <a:rPr lang="en-US" dirty="0" smtClean="0"/>
              <a:t>July 2022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r="6648"/>
          <a:stretch>
            <a:fillRect/>
          </a:stretch>
        </p:blipFill>
        <p:spPr>
          <a:xfrm>
            <a:off x="15750140" y="4927600"/>
            <a:ext cx="8053267" cy="6197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Banking systems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457200" y="3048000"/>
            <a:ext cx="15163800" cy="10210800"/>
          </a:xfrm>
        </p:spPr>
        <p:txBody>
          <a:bodyPr>
            <a:normAutofit/>
          </a:bodyPr>
          <a:lstStyle/>
          <a:p>
            <a:r>
              <a:rPr lang="en-US" b="1" dirty="0" smtClean="0"/>
              <a:t>Afghanistan International Bank (AIB) is fully functional.</a:t>
            </a:r>
          </a:p>
          <a:p>
            <a:r>
              <a:rPr lang="en-US" b="1" dirty="0" smtClean="0"/>
              <a:t>They have frozen many organization accounts for various reasons. They are not opening any new accounts unless supported by UN organization.</a:t>
            </a:r>
          </a:p>
          <a:p>
            <a:r>
              <a:rPr lang="en-US" b="1" dirty="0" err="1" smtClean="0"/>
              <a:t>Azizi</a:t>
            </a:r>
            <a:r>
              <a:rPr lang="en-US" b="1" dirty="0" smtClean="0"/>
              <a:t> bank is receiving money but can only release 25% of the total money you transferred in a week. Cannot be trusted.</a:t>
            </a:r>
          </a:p>
          <a:p>
            <a:r>
              <a:rPr lang="en-US" b="1" dirty="0" smtClean="0"/>
              <a:t>Money exchangers and </a:t>
            </a:r>
            <a:r>
              <a:rPr lang="en-US" b="1" dirty="0" err="1" smtClean="0"/>
              <a:t>hawala</a:t>
            </a:r>
            <a:r>
              <a:rPr lang="en-US" b="1" dirty="0" smtClean="0"/>
              <a:t> system is used. They charge 3 – 9% commission.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511419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half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" r="5564"/>
          <a:stretch>
            <a:fillRect/>
          </a:stretch>
        </p:blipFill>
        <p:spPr>
          <a:xfrm>
            <a:off x="15450684" y="4191000"/>
            <a:ext cx="8216678" cy="6934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Prayer points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609600" y="3695700"/>
            <a:ext cx="14706600" cy="9105900"/>
          </a:xfrm>
        </p:spPr>
        <p:txBody>
          <a:bodyPr/>
          <a:lstStyle/>
          <a:p>
            <a:r>
              <a:rPr lang="en-US" b="1" dirty="0" smtClean="0"/>
              <a:t>Pray for the families affected by the earthquake in </a:t>
            </a:r>
            <a:r>
              <a:rPr lang="en-US" b="1" dirty="0" err="1" smtClean="0"/>
              <a:t>Khost</a:t>
            </a:r>
            <a:r>
              <a:rPr lang="en-US" b="1" dirty="0" smtClean="0"/>
              <a:t> and </a:t>
            </a:r>
            <a:r>
              <a:rPr lang="en-US" b="1" dirty="0" err="1" smtClean="0"/>
              <a:t>Paktika</a:t>
            </a:r>
            <a:r>
              <a:rPr lang="en-US" b="1" dirty="0" smtClean="0"/>
              <a:t> provinces.</a:t>
            </a:r>
          </a:p>
          <a:p>
            <a:r>
              <a:rPr lang="en-US" b="1" dirty="0" smtClean="0"/>
              <a:t>Winter will set in with snow and temperature dipping to -7°C</a:t>
            </a:r>
          </a:p>
          <a:p>
            <a:r>
              <a:rPr lang="en-US" b="1" dirty="0" smtClean="0"/>
              <a:t>Our office is occupied by the forces. We want it to be released.</a:t>
            </a:r>
          </a:p>
          <a:p>
            <a:r>
              <a:rPr lang="en-US" b="1" dirty="0" smtClean="0"/>
              <a:t>Safety and security of staff members.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161478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half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1" r="24821"/>
          <a:stretch>
            <a:fillRect/>
          </a:stretch>
        </p:blipFill>
        <p:spPr>
          <a:xfrm>
            <a:off x="9144000" y="0"/>
            <a:ext cx="2246057" cy="2895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Pray for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533400" y="3124200"/>
            <a:ext cx="10972800" cy="10134600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ecurity </a:t>
            </a:r>
            <a:r>
              <a:rPr lang="en-US" b="1" dirty="0"/>
              <a:t>of all staff</a:t>
            </a:r>
          </a:p>
          <a:p>
            <a:r>
              <a:rPr lang="en-US" b="1" dirty="0"/>
              <a:t>T</a:t>
            </a:r>
            <a:r>
              <a:rPr lang="en-US" b="1" dirty="0" smtClean="0"/>
              <a:t>hat </a:t>
            </a:r>
            <a:r>
              <a:rPr lang="en-US" b="1" dirty="0"/>
              <a:t>the girl children will be allowed to continue their education.</a:t>
            </a:r>
          </a:p>
          <a:p>
            <a:r>
              <a:rPr lang="en-US" b="1" dirty="0"/>
              <a:t>Women will be allowed to work and given status</a:t>
            </a:r>
          </a:p>
          <a:p>
            <a:r>
              <a:rPr lang="en-US" b="1" dirty="0"/>
              <a:t>Disabled children </a:t>
            </a:r>
            <a:r>
              <a:rPr lang="en-US" b="1" dirty="0" smtClean="0"/>
              <a:t>to have fullness in life.</a:t>
            </a:r>
            <a:r>
              <a:rPr lang="en-US" b="1" dirty="0"/>
              <a:t> </a:t>
            </a:r>
          </a:p>
          <a:p>
            <a:r>
              <a:rPr lang="en-US" b="1" dirty="0" smtClean="0"/>
              <a:t>Us to be witness to </a:t>
            </a:r>
            <a:r>
              <a:rPr lang="en-US" b="1" dirty="0"/>
              <a:t>C</a:t>
            </a:r>
            <a:r>
              <a:rPr lang="en-US" b="1" dirty="0" smtClean="0"/>
              <a:t>hrist </a:t>
            </a:r>
            <a:r>
              <a:rPr lang="en-US" b="1" dirty="0"/>
              <a:t>through our work and through word. </a:t>
            </a:r>
          </a:p>
          <a:p>
            <a:r>
              <a:rPr lang="en-US" b="1" dirty="0"/>
              <a:t>Pregnant and lactating Mother and infants </a:t>
            </a:r>
            <a:r>
              <a:rPr lang="en-US" b="1" dirty="0" smtClean="0"/>
              <a:t>to have </a:t>
            </a:r>
            <a:r>
              <a:rPr lang="en-US" b="1" dirty="0"/>
              <a:t>healthier </a:t>
            </a:r>
            <a:r>
              <a:rPr lang="en-US" b="1" dirty="0" smtClean="0"/>
              <a:t>life</a:t>
            </a:r>
            <a:endParaRPr lang="en-US" b="1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12268200" y="2971800"/>
            <a:ext cx="11506200" cy="1036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>
            <a:lvl1pPr marL="571500" marR="0" indent="-571500" algn="l" defTabSz="825500" rtl="0" latinLnBrk="0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Tx/>
              <a:buSzPct val="40000"/>
              <a:buFontTx/>
              <a:buBlip>
                <a:blip r:embed="rId3"/>
              </a:buBlip>
              <a:tabLst/>
              <a:defRPr sz="4400" b="0" i="0" u="none" strike="noStrike" cap="none" spc="0" baseline="0">
                <a:solidFill>
                  <a:srgbClr val="546056"/>
                </a:solidFill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1143000" marR="0" indent="-571500" algn="l" defTabSz="825500" rtl="0" latinLnBrk="0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Tx/>
              <a:buSzPct val="40000"/>
              <a:buFontTx/>
              <a:buBlip>
                <a:blip r:embed="rId3"/>
              </a:buBlip>
              <a:tabLst/>
              <a:defRPr sz="4400" b="0" i="0" u="none" strike="noStrike" cap="none" spc="0" baseline="0">
                <a:solidFill>
                  <a:srgbClr val="546056"/>
                </a:solidFill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1714500" marR="0" indent="-571500" algn="l" defTabSz="825500" rtl="0" latinLnBrk="0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Tx/>
              <a:buSzPct val="40000"/>
              <a:buFontTx/>
              <a:buBlip>
                <a:blip r:embed="rId3"/>
              </a:buBlip>
              <a:tabLst/>
              <a:defRPr sz="4400" b="0" i="0" u="none" strike="noStrike" cap="none" spc="0" baseline="0">
                <a:solidFill>
                  <a:srgbClr val="546056"/>
                </a:solidFill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2286000" marR="0" indent="-571500" algn="l" defTabSz="825500" rtl="0" latinLnBrk="0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Tx/>
              <a:buSzPct val="40000"/>
              <a:buFontTx/>
              <a:buBlip>
                <a:blip r:embed="rId3"/>
              </a:buBlip>
              <a:tabLst/>
              <a:defRPr sz="4400" b="0" i="0" u="none" strike="noStrike" cap="none" spc="0" baseline="0">
                <a:solidFill>
                  <a:srgbClr val="546056"/>
                </a:solidFill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2857500" marR="0" indent="-571500" algn="l" defTabSz="825500" rtl="0" latinLnBrk="0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Tx/>
              <a:buSzPct val="40000"/>
              <a:buFontTx/>
              <a:buBlip>
                <a:blip r:embed="rId3"/>
              </a:buBlip>
              <a:tabLst/>
              <a:defRPr sz="4400" b="0" i="0" u="none" strike="noStrike" cap="none" spc="0" baseline="0">
                <a:solidFill>
                  <a:srgbClr val="546056"/>
                </a:solidFill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4495800" marR="0" indent="-7493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40000"/>
              <a:buFontTx/>
              <a:buBlip>
                <a:blip r:embed="rId3"/>
              </a:buBlip>
              <a:tabLst/>
              <a:defRPr sz="6000" b="0" i="0" u="none" strike="noStrike" cap="none" spc="0" baseline="0">
                <a:solidFill>
                  <a:srgbClr val="546056"/>
                </a:solidFill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5245100" marR="0" indent="-7493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40000"/>
              <a:buFontTx/>
              <a:buBlip>
                <a:blip r:embed="rId3"/>
              </a:buBlip>
              <a:tabLst/>
              <a:defRPr sz="6000" b="0" i="0" u="none" strike="noStrike" cap="none" spc="0" baseline="0">
                <a:solidFill>
                  <a:srgbClr val="546056"/>
                </a:solidFill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5994400" marR="0" indent="-7493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40000"/>
              <a:buFontTx/>
              <a:buBlip>
                <a:blip r:embed="rId3"/>
              </a:buBlip>
              <a:tabLst/>
              <a:defRPr sz="6000" b="0" i="0" u="none" strike="noStrike" cap="none" spc="0" baseline="0">
                <a:solidFill>
                  <a:srgbClr val="546056"/>
                </a:solidFill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6743700" marR="0" indent="-7493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40000"/>
              <a:buFontTx/>
              <a:buBlip>
                <a:blip r:embed="rId3"/>
              </a:buBlip>
              <a:tabLst/>
              <a:defRPr sz="6000" b="0" i="0" u="none" strike="noStrike" cap="none" spc="0" baseline="0">
                <a:solidFill>
                  <a:srgbClr val="546056"/>
                </a:solidFill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hangingPunct="1"/>
            <a:r>
              <a:rPr lang="en-US" b="1" dirty="0" smtClean="0"/>
              <a:t>Organizations will do their work effectively and efficiently to bring down poverty ratio.</a:t>
            </a:r>
          </a:p>
          <a:p>
            <a:pPr hangingPunct="1"/>
            <a:r>
              <a:rPr lang="en-US" b="1" dirty="0" smtClean="0"/>
              <a:t>Conflicts will cease and peace established. </a:t>
            </a:r>
          </a:p>
          <a:p>
            <a:pPr hangingPunct="1"/>
            <a:r>
              <a:rPr lang="en-US" b="1" dirty="0" smtClean="0"/>
              <a:t>Earthquake affected people will be rehabilitated </a:t>
            </a:r>
          </a:p>
          <a:p>
            <a:pPr hangingPunct="1"/>
            <a:r>
              <a:rPr lang="en-US" b="1" dirty="0" smtClean="0"/>
              <a:t>Sanctions removed and economic conditions improve.</a:t>
            </a:r>
          </a:p>
          <a:p>
            <a:pPr hangingPunct="1"/>
            <a:r>
              <a:rPr lang="en-US" b="1" dirty="0" smtClean="0"/>
              <a:t>Banks will be able to function normally.</a:t>
            </a:r>
          </a:p>
          <a:p>
            <a:pPr hangingPunct="1"/>
            <a:r>
              <a:rPr lang="en-US" b="1" dirty="0" smtClean="0"/>
              <a:t>Crime against locals and NGOs contained</a:t>
            </a:r>
            <a:r>
              <a:rPr lang="en-US" b="1" dirty="0" smtClean="0"/>
              <a:t>.</a:t>
            </a:r>
          </a:p>
          <a:p>
            <a:pPr hangingPunct="1"/>
            <a:r>
              <a:rPr lang="en-US" b="1" dirty="0" smtClean="0"/>
              <a:t>More Expats to return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628860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Jesus prophesied, &quot;A time is coming when anyone who kills you will think he is offering service to God”…"/>
          <p:cNvSpPr txBox="1"/>
          <p:nvPr/>
        </p:nvSpPr>
        <p:spPr>
          <a:xfrm>
            <a:off x="3921992" y="3797299"/>
            <a:ext cx="16540016" cy="6121401"/>
          </a:xfrm>
          <a:prstGeom prst="rect">
            <a:avLst/>
          </a:prstGeom>
          <a:solidFill>
            <a:schemeClr val="accent2">
              <a:hueOff val="-395490"/>
              <a:satOff val="16514"/>
              <a:lumOff val="-3677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000" b="1">
                <a:solidFill>
                  <a:srgbClr val="FFFFFF">
                    <a:alpha val="95000"/>
                  </a:srgbClr>
                </a:solidFill>
              </a:defRPr>
            </a:pPr>
            <a:r>
              <a:t>Jesus prophesied, "A time is coming when anyone who kills you will think he is offering service to God”</a:t>
            </a:r>
          </a:p>
          <a:p>
            <a:pPr>
              <a:defRPr sz="6000" b="1">
                <a:solidFill>
                  <a:srgbClr val="FFFFFF">
                    <a:alpha val="95000"/>
                  </a:srgbClr>
                </a:solidFill>
              </a:defRPr>
            </a:pPr>
            <a:endParaRPr/>
          </a:p>
          <a:p>
            <a:pPr>
              <a:defRPr sz="6000" b="1">
                <a:solidFill>
                  <a:srgbClr val="FFFFFF">
                    <a:alpha val="95000"/>
                  </a:srgbClr>
                </a:solidFill>
              </a:defRPr>
            </a:pPr>
            <a:endParaRPr/>
          </a:p>
          <a:p>
            <a:pPr>
              <a:defRPr sz="6000" b="1">
                <a:solidFill>
                  <a:srgbClr val="FFFFFF">
                    <a:alpha val="95000"/>
                  </a:srgbClr>
                </a:solidFill>
              </a:defRPr>
            </a:pPr>
            <a:r>
              <a:t> (John 16:2).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Very truly I tell you, unless a kernel of wheat falls to the ground and dies, it remains only a single seed. But if it dies, it produces many seeds. John 12:24"/>
          <p:cNvSpPr txBox="1"/>
          <p:nvPr/>
        </p:nvSpPr>
        <p:spPr>
          <a:xfrm>
            <a:off x="1965862" y="3307806"/>
            <a:ext cx="19788766" cy="8237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10000"/>
              </a:lnSpc>
              <a:defRPr i="1">
                <a:solidFill>
                  <a:srgbClr val="717D75"/>
                </a:solidFill>
              </a:defRPr>
            </a:pPr>
            <a:endParaRPr dirty="0"/>
          </a:p>
          <a:p>
            <a:pPr>
              <a:lnSpc>
                <a:spcPct val="110000"/>
              </a:lnSpc>
              <a:defRPr i="1">
                <a:solidFill>
                  <a:srgbClr val="717D75"/>
                </a:solidFill>
              </a:defRPr>
            </a:pPr>
            <a:endParaRPr dirty="0"/>
          </a:p>
          <a:p>
            <a:pPr>
              <a:lnSpc>
                <a:spcPct val="110000"/>
              </a:lnSpc>
              <a:defRPr i="1">
                <a:solidFill>
                  <a:srgbClr val="717D75"/>
                </a:solidFill>
              </a:defRPr>
            </a:pPr>
            <a:endParaRPr dirty="0"/>
          </a:p>
          <a:p>
            <a:pPr>
              <a:lnSpc>
                <a:spcPct val="110000"/>
              </a:lnSpc>
              <a:defRPr i="1">
                <a:solidFill>
                  <a:srgbClr val="717D75"/>
                </a:solidFill>
              </a:defRPr>
            </a:pPr>
            <a:endParaRPr dirty="0"/>
          </a:p>
          <a:p>
            <a:pPr>
              <a:lnSpc>
                <a:spcPct val="110000"/>
              </a:lnSpc>
              <a:defRPr i="1">
                <a:solidFill>
                  <a:srgbClr val="717D75"/>
                </a:solidFill>
              </a:defRPr>
            </a:pPr>
            <a:r>
              <a:rPr dirty="0"/>
              <a:t>	</a:t>
            </a:r>
          </a:p>
          <a:p>
            <a:pPr>
              <a:lnSpc>
                <a:spcPct val="110000"/>
              </a:lnSpc>
              <a:defRPr i="1">
                <a:solidFill>
                  <a:srgbClr val="717D75"/>
                </a:solidFill>
              </a:defRPr>
            </a:pPr>
            <a:endParaRPr dirty="0"/>
          </a:p>
          <a:p>
            <a:pPr>
              <a:lnSpc>
                <a:spcPct val="110000"/>
              </a:lnSpc>
              <a:defRPr i="1">
                <a:solidFill>
                  <a:srgbClr val="717D75"/>
                </a:solidFill>
              </a:defRPr>
            </a:pPr>
            <a:endParaRPr dirty="0"/>
          </a:p>
          <a:p>
            <a:pPr>
              <a:lnSpc>
                <a:spcPct val="110000"/>
              </a:lnSpc>
              <a:defRPr i="1">
                <a:solidFill>
                  <a:srgbClr val="717D75"/>
                </a:solidFill>
              </a:defRPr>
            </a:pPr>
            <a:endParaRPr dirty="0"/>
          </a:p>
          <a:p>
            <a:pPr>
              <a:lnSpc>
                <a:spcPct val="110000"/>
              </a:lnSpc>
              <a:defRPr b="1">
                <a:solidFill>
                  <a:srgbClr val="000000"/>
                </a:solidFill>
              </a:defRPr>
            </a:pPr>
            <a:r>
              <a:rPr dirty="0"/>
              <a:t>Very truly I tell you, unless a kernel of wheat falls to the ground and dies, it remains only a single seed. But if it dies, it produces many seeds. </a:t>
            </a:r>
            <a:endParaRPr lang="en-US" dirty="0" smtClean="0"/>
          </a:p>
          <a:p>
            <a:pPr>
              <a:lnSpc>
                <a:spcPct val="110000"/>
              </a:lnSpc>
              <a:defRPr b="1">
                <a:solidFill>
                  <a:srgbClr val="000000"/>
                </a:solidFill>
              </a:defRPr>
            </a:pPr>
            <a:r>
              <a:rPr dirty="0" smtClean="0"/>
              <a:t>John </a:t>
            </a:r>
            <a:r>
              <a:rPr dirty="0"/>
              <a:t>12:24</a:t>
            </a:r>
          </a:p>
        </p:txBody>
      </p:sp>
      <p:pic>
        <p:nvPicPr>
          <p:cNvPr id="276" name="Screenshot 2021-09-13 at 5.02.40 PM.png" descr="Screenshot 2021-09-13 at 5.02.4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4695" y="3758292"/>
            <a:ext cx="10071101" cy="4813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Physical Principle - Spiritual Principle"/>
          <p:cNvSpPr txBox="1"/>
          <p:nvPr/>
        </p:nvSpPr>
        <p:spPr>
          <a:xfrm>
            <a:off x="6340710" y="1991493"/>
            <a:ext cx="11702580" cy="965201"/>
          </a:xfrm>
          <a:prstGeom prst="rect">
            <a:avLst/>
          </a:prstGeom>
          <a:solidFill>
            <a:schemeClr val="accent2">
              <a:hueOff val="-395490"/>
              <a:satOff val="16514"/>
              <a:lumOff val="-3677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 b="1">
                <a:solidFill>
                  <a:srgbClr val="F5F8EB"/>
                </a:solidFill>
              </a:defRPr>
            </a:lvl1pPr>
          </a:lstStyle>
          <a:p>
            <a:r>
              <a:t>Physical Principle - Spiritual Principle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Screenshot 2021-09-13 at 4.28.51 PM.png" descr="Screenshot 2021-09-13 at 4.28.5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0862" y="4278615"/>
            <a:ext cx="11946823" cy="6355025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The Blood of the martyrs is the seed of the church"/>
          <p:cNvSpPr txBox="1">
            <a:spLocks noGrp="1"/>
          </p:cNvSpPr>
          <p:nvPr>
            <p:ph type="body" sz="quarter" idx="4294967295"/>
          </p:nvPr>
        </p:nvSpPr>
        <p:spPr>
          <a:xfrm>
            <a:off x="3114943" y="916998"/>
            <a:ext cx="17378661" cy="2548066"/>
          </a:xfrm>
          <a:prstGeom prst="rect">
            <a:avLst/>
          </a:prstGeom>
          <a:solidFill>
            <a:schemeClr val="accent2">
              <a:hueOff val="-395490"/>
              <a:satOff val="16514"/>
              <a:lumOff val="-36773"/>
            </a:schemeClr>
          </a:solidFill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5200" b="1">
                <a:solidFill>
                  <a:srgbClr val="F5F8EB"/>
                </a:solidFill>
              </a:defRPr>
            </a:lvl1pPr>
          </a:lstStyle>
          <a:p>
            <a:r>
              <a:t>The Blood of the martyrs is the seed of the church</a:t>
            </a:r>
          </a:p>
        </p:txBody>
      </p:sp>
      <p:sp>
        <p:nvSpPr>
          <p:cNvPr id="283" name="Text"/>
          <p:cNvSpPr txBox="1"/>
          <p:nvPr/>
        </p:nvSpPr>
        <p:spPr>
          <a:xfrm>
            <a:off x="11620115" y="6438899"/>
            <a:ext cx="1143770" cy="838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284" name="The only Christian graveyard in Afghanistan"/>
          <p:cNvSpPr txBox="1"/>
          <p:nvPr/>
        </p:nvSpPr>
        <p:spPr>
          <a:xfrm>
            <a:off x="6011919" y="11660710"/>
            <a:ext cx="1158470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t>The only Christian graveyard in Afghanistan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r="1749"/>
          <a:stretch>
            <a:fillRect/>
          </a:stretch>
        </p:blipFill>
        <p:spPr>
          <a:xfrm>
            <a:off x="15338571" y="4089400"/>
            <a:ext cx="8366628" cy="6502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Afghanistan Demography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609600" y="3048000"/>
            <a:ext cx="14630400" cy="10134600"/>
          </a:xfrm>
        </p:spPr>
        <p:txBody>
          <a:bodyPr>
            <a:normAutofit fontScale="92500" lnSpcReduction="10000"/>
          </a:bodyPr>
          <a:lstStyle/>
          <a:p>
            <a:r>
              <a:rPr lang="en-AU" b="1" dirty="0"/>
              <a:t>Afghanistan Population is 40,802,033 (</a:t>
            </a:r>
            <a:r>
              <a:rPr lang="en-AU" b="1" dirty="0">
                <a:hlinkClick r:id="rId3"/>
              </a:rPr>
              <a:t>https://www.worldometers.info/world-population/afghanistan-population/</a:t>
            </a:r>
            <a:r>
              <a:rPr lang="en-AU" b="1" dirty="0"/>
              <a:t>)</a:t>
            </a:r>
          </a:p>
          <a:p>
            <a:r>
              <a:rPr lang="en-AU" b="1" dirty="0"/>
              <a:t>The nation has suffered 40 years of </a:t>
            </a:r>
            <a:r>
              <a:rPr lang="en-US" b="1" dirty="0"/>
              <a:t>conflict, natural disasters, chronic poverty and food insecurity</a:t>
            </a:r>
            <a:r>
              <a:rPr lang="en-AU" b="1" dirty="0"/>
              <a:t>.</a:t>
            </a:r>
          </a:p>
          <a:p>
            <a:r>
              <a:rPr lang="en-AU" b="1" dirty="0"/>
              <a:t>More than 3.5 million Internally Displaced People (IDPs) live in Afghanistan (as per IOM)</a:t>
            </a:r>
          </a:p>
          <a:p>
            <a:r>
              <a:rPr lang="en-AU" b="1" dirty="0"/>
              <a:t>634,800 people were displaced in 2021 alone.</a:t>
            </a:r>
          </a:p>
          <a:p>
            <a:r>
              <a:rPr lang="en-US" b="1" dirty="0"/>
              <a:t>2.6 million registered Afghan refugees in the world, of whom 2.2 million </a:t>
            </a:r>
            <a:r>
              <a:rPr lang="en-US" b="1" dirty="0" smtClean="0"/>
              <a:t>are </a:t>
            </a:r>
            <a:r>
              <a:rPr lang="en-US" b="1" dirty="0"/>
              <a:t>in Iran and Pakistan alone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Minority Communities – Pashai, Tajik, </a:t>
            </a:r>
            <a:r>
              <a:rPr lang="en-US" b="1" dirty="0" err="1" smtClean="0"/>
              <a:t>Haazara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7060344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Poverty Statistics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685800" y="3124200"/>
            <a:ext cx="14554200" cy="10058400"/>
          </a:xfrm>
        </p:spPr>
        <p:txBody>
          <a:bodyPr/>
          <a:lstStyle/>
          <a:p>
            <a:r>
              <a:rPr lang="en-US" b="1" dirty="0" smtClean="0"/>
              <a:t>97% of the population may plunge into poverty by mid-2022 (UNDP)</a:t>
            </a:r>
          </a:p>
          <a:p>
            <a:r>
              <a:rPr lang="en-US" b="1" dirty="0" smtClean="0"/>
              <a:t>49.4% of the population live below national poverty line in 2020 (ADB)</a:t>
            </a:r>
          </a:p>
          <a:p>
            <a:r>
              <a:rPr lang="en-US" b="1" dirty="0" smtClean="0"/>
              <a:t>The proportion of employed population below $1.90 purchasing power parity a day is 35.4% in 2021 (ADB)</a:t>
            </a:r>
          </a:p>
          <a:p>
            <a:r>
              <a:rPr lang="en-AU" b="1" dirty="0"/>
              <a:t>28 million people are identified as acutely food </a:t>
            </a:r>
            <a:r>
              <a:rPr lang="en-AU" b="1" dirty="0" smtClean="0"/>
              <a:t>insecure.</a:t>
            </a:r>
            <a:endParaRPr lang="en-US" b="1" dirty="0" smtClean="0"/>
          </a:p>
        </p:txBody>
      </p:sp>
      <p:pic>
        <p:nvPicPr>
          <p:cNvPr id="5" name="AFG working2.jpeg" descr="AFG working2.jpeg"/>
          <p:cNvPicPr>
            <a:picLocks noGrp="1" noChangeAspect="1"/>
          </p:cNvPicPr>
          <p:nvPr>
            <p:ph type="pic" sz="half" idx="21"/>
          </p:nvPr>
        </p:nvPicPr>
        <p:blipFill>
          <a:blip r:embed="rId2">
            <a:extLst/>
          </a:blip>
          <a:srcRect l="12139" r="12139"/>
          <a:stretch>
            <a:fillRect/>
          </a:stretch>
        </p:blipFill>
        <p:spPr>
          <a:xfrm>
            <a:off x="15453972" y="4800601"/>
            <a:ext cx="8345827" cy="6172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84122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r="10290"/>
          <a:stretch>
            <a:fillRect/>
          </a:stretch>
        </p:blipFill>
        <p:spPr>
          <a:xfrm>
            <a:off x="15753749" y="4114800"/>
            <a:ext cx="8079219" cy="6781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Statistics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533400" y="3048000"/>
            <a:ext cx="14859000" cy="10058400"/>
          </a:xfrm>
        </p:spPr>
        <p:txBody>
          <a:bodyPr/>
          <a:lstStyle/>
          <a:p>
            <a:r>
              <a:rPr lang="en-AU" b="1" dirty="0"/>
              <a:t>T</a:t>
            </a:r>
            <a:r>
              <a:rPr lang="en-AU" b="1" dirty="0" smtClean="0"/>
              <a:t>he </a:t>
            </a:r>
            <a:r>
              <a:rPr lang="en-AU" b="1" dirty="0"/>
              <a:t>country has one of the highest infant mortality rates in the </a:t>
            </a:r>
            <a:r>
              <a:rPr lang="en-AU" b="1" dirty="0" smtClean="0"/>
              <a:t>world. </a:t>
            </a:r>
            <a:r>
              <a:rPr lang="en-AU" b="1" dirty="0"/>
              <a:t>As per </a:t>
            </a:r>
            <a:r>
              <a:rPr lang="en-AU" b="1" dirty="0" err="1"/>
              <a:t>Statistica</a:t>
            </a:r>
            <a:r>
              <a:rPr lang="en-AU" b="1" dirty="0"/>
              <a:t>, 106.75 is the Infant Mortality Rate (IMR) in </a:t>
            </a:r>
            <a:r>
              <a:rPr lang="en-AU" b="1" dirty="0" smtClean="0"/>
              <a:t>2021.</a:t>
            </a:r>
          </a:p>
          <a:p>
            <a:r>
              <a:rPr lang="en-AU" b="1" dirty="0" smtClean="0"/>
              <a:t>Maternal </a:t>
            </a:r>
            <a:r>
              <a:rPr lang="en-AU" b="1" dirty="0"/>
              <a:t>Mortality Rate (MMR) is 638 per 100,000 live births. </a:t>
            </a:r>
            <a:r>
              <a:rPr lang="en-AU" b="1" dirty="0" smtClean="0"/>
              <a:t>This is preventable.</a:t>
            </a:r>
          </a:p>
          <a:p>
            <a:r>
              <a:rPr lang="en-AU" b="1" dirty="0"/>
              <a:t>UNICEF warned that up to 1 million children </a:t>
            </a:r>
            <a:r>
              <a:rPr lang="en-AU" b="1" dirty="0" smtClean="0"/>
              <a:t>were </a:t>
            </a:r>
            <a:r>
              <a:rPr lang="en-AU" b="1" dirty="0"/>
              <a:t>at risk of death from </a:t>
            </a:r>
            <a:r>
              <a:rPr lang="en-AU" b="1" dirty="0" smtClean="0"/>
              <a:t>malnutrition (January 18, 2022)</a:t>
            </a:r>
          </a:p>
          <a:p>
            <a:r>
              <a:rPr lang="en-AU" sz="3600" dirty="0" smtClean="0">
                <a:hlinkClick r:id="rId3"/>
              </a:rPr>
              <a:t>https</a:t>
            </a:r>
            <a:r>
              <a:rPr lang="en-AU" sz="3600" dirty="0">
                <a:hlinkClick r:id="rId3"/>
              </a:rPr>
              <a:t>://www.statista.com/statistics/264714/countries-with-the-highest-infant-mortality-rate</a:t>
            </a:r>
            <a:r>
              <a:rPr lang="en-AU" sz="3600" dirty="0" smtClean="0">
                <a:hlinkClick r:id="rId3"/>
              </a:rPr>
              <a:t>/</a:t>
            </a:r>
            <a:r>
              <a:rPr lang="en-AU" sz="3600" dirty="0" smtClean="0"/>
              <a:t> </a:t>
            </a:r>
            <a:endParaRPr lang="en-US" sz="3600" dirty="0"/>
          </a:p>
          <a:p>
            <a:r>
              <a:rPr lang="en-AU" sz="3600" dirty="0">
                <a:hlinkClick r:id="rId4"/>
              </a:rPr>
              <a:t>https://</a:t>
            </a:r>
            <a:r>
              <a:rPr lang="en-AU" sz="3600" dirty="0" smtClean="0">
                <a:hlinkClick r:id="rId4"/>
              </a:rPr>
              <a:t>www.unicef.org/afghanistan/health</a:t>
            </a:r>
            <a:r>
              <a:rPr lang="en-AU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893414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" r="7322"/>
          <a:stretch>
            <a:fillRect/>
          </a:stretch>
        </p:blipFill>
        <p:spPr>
          <a:xfrm>
            <a:off x="15392400" y="4267200"/>
            <a:ext cx="8260668" cy="64519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Statistics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533400" y="3048000"/>
            <a:ext cx="14630400" cy="10134600"/>
          </a:xfrm>
        </p:spPr>
        <p:txBody>
          <a:bodyPr>
            <a:normAutofit fontScale="92500" lnSpcReduction="10000"/>
          </a:bodyPr>
          <a:lstStyle/>
          <a:p>
            <a:r>
              <a:rPr lang="en-AU" b="1" dirty="0" smtClean="0"/>
              <a:t>As per </a:t>
            </a:r>
            <a:r>
              <a:rPr lang="en-AU" b="1" dirty="0" smtClean="0"/>
              <a:t>Human Development Index (HDI), </a:t>
            </a:r>
            <a:r>
              <a:rPr lang="en-AU" b="1" dirty="0"/>
              <a:t>Afghanistan is the </a:t>
            </a:r>
            <a:r>
              <a:rPr lang="en-AU" b="1" dirty="0" smtClean="0"/>
              <a:t>21</a:t>
            </a:r>
            <a:r>
              <a:rPr lang="en-AU" b="1" baseline="30000" dirty="0" smtClean="0"/>
              <a:t>st</a:t>
            </a:r>
            <a:r>
              <a:rPr lang="en-AU" b="1" dirty="0" smtClean="0"/>
              <a:t> least </a:t>
            </a:r>
            <a:r>
              <a:rPr lang="en-AU" b="1" dirty="0"/>
              <a:t>developed country in the world. </a:t>
            </a:r>
            <a:endParaRPr lang="en-AU" b="1" dirty="0" smtClean="0"/>
          </a:p>
          <a:p>
            <a:r>
              <a:rPr lang="en-AU" b="1" dirty="0" smtClean="0"/>
              <a:t>It </a:t>
            </a:r>
            <a:r>
              <a:rPr lang="en-AU" b="1" dirty="0"/>
              <a:t>is one of the only three remaining countries that has not eradicated Polio. </a:t>
            </a:r>
            <a:endParaRPr lang="en-AU" b="1" dirty="0" smtClean="0"/>
          </a:p>
          <a:p>
            <a:r>
              <a:rPr lang="en-AU" b="1" dirty="0" smtClean="0"/>
              <a:t>Life </a:t>
            </a:r>
            <a:r>
              <a:rPr lang="en-AU" b="1" dirty="0"/>
              <a:t>expectancy at birth stands around 64 years (2019). </a:t>
            </a:r>
            <a:endParaRPr lang="en-AU" b="1" dirty="0" smtClean="0"/>
          </a:p>
          <a:p>
            <a:r>
              <a:rPr lang="en-AU" b="1" dirty="0" smtClean="0"/>
              <a:t>It has </a:t>
            </a:r>
            <a:r>
              <a:rPr lang="en-AU" b="1" dirty="0"/>
              <a:t>the second lowest health worker density in the Eastern Mediterranean Region (EMR), with a ratio of 4.6 medical doctors, nurses and midwives per 10,000 people, considerably below the threshold for critical shortage of 23 health care professionals per 10,000.</a:t>
            </a:r>
            <a:endParaRPr lang="en-US" b="1" dirty="0"/>
          </a:p>
          <a:p>
            <a:r>
              <a:rPr lang="en-AU" sz="3000" dirty="0">
                <a:solidFill>
                  <a:srgbClr val="1A06AE"/>
                </a:solidFill>
              </a:rPr>
              <a:t>"Global strategy on human resources for health: Workforce 2030". World health Organization. Archived from the original on March 3, 2016. Retrieved 2021-03-10</a:t>
            </a:r>
            <a:r>
              <a:rPr lang="en-AU" sz="3000" dirty="0" smtClean="0">
                <a:solidFill>
                  <a:srgbClr val="1A06AE"/>
                </a:solidFill>
              </a:rPr>
              <a:t>.</a:t>
            </a:r>
            <a:endParaRPr lang="en-US" sz="3000" dirty="0">
              <a:solidFill>
                <a:srgbClr val="1A0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603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half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9" b="13799"/>
          <a:stretch>
            <a:fillRect/>
          </a:stretch>
        </p:blipFill>
        <p:spPr>
          <a:xfrm>
            <a:off x="18033716" y="3665770"/>
            <a:ext cx="5740683" cy="738323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Disabilities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533400" y="3048000"/>
            <a:ext cx="17526000" cy="10210800"/>
          </a:xfrm>
        </p:spPr>
        <p:txBody>
          <a:bodyPr>
            <a:normAutofit fontScale="47500" lnSpcReduction="20000"/>
          </a:bodyPr>
          <a:lstStyle/>
          <a:p>
            <a:r>
              <a:rPr lang="en-GB" sz="6700" b="1" dirty="0" smtClean="0"/>
              <a:t>2.7</a:t>
            </a:r>
            <a:r>
              <a:rPr lang="en-GB" sz="6700" b="1" dirty="0"/>
              <a:t>% of </a:t>
            </a:r>
            <a:r>
              <a:rPr lang="en-GB" sz="6700" b="1" dirty="0" smtClean="0"/>
              <a:t>population </a:t>
            </a:r>
            <a:r>
              <a:rPr lang="en-GB" sz="6700" b="1" dirty="0"/>
              <a:t>had severe </a:t>
            </a:r>
            <a:r>
              <a:rPr lang="en-GB" sz="6700" b="1" dirty="0" smtClean="0"/>
              <a:t>disabilities (2005) </a:t>
            </a:r>
            <a:r>
              <a:rPr lang="en-GB" sz="6700" b="1" dirty="0" smtClean="0"/>
              <a:t>or 4.7</a:t>
            </a:r>
            <a:r>
              <a:rPr lang="en-GB" sz="6700" b="1" dirty="0"/>
              <a:t>% </a:t>
            </a:r>
            <a:r>
              <a:rPr lang="en-GB" sz="6700" b="1" dirty="0" smtClean="0"/>
              <a:t>if less </a:t>
            </a:r>
            <a:r>
              <a:rPr lang="en-GB" sz="6700" b="1" dirty="0"/>
              <a:t>severe disabilities </a:t>
            </a:r>
            <a:r>
              <a:rPr lang="en-GB" sz="6700" b="1" dirty="0" smtClean="0"/>
              <a:t>considered. </a:t>
            </a:r>
            <a:endParaRPr lang="en-GB" sz="6700" b="1" dirty="0" smtClean="0"/>
          </a:p>
          <a:p>
            <a:r>
              <a:rPr lang="en-GB" sz="6700" b="1" dirty="0" smtClean="0"/>
              <a:t>One </a:t>
            </a:r>
            <a:r>
              <a:rPr lang="en-GB" sz="6700" b="1" dirty="0"/>
              <a:t>in 5 households has a person with a disability </a:t>
            </a:r>
            <a:r>
              <a:rPr lang="en-GB" sz="6700" b="1" dirty="0" smtClean="0"/>
              <a:t>(</a:t>
            </a:r>
            <a:r>
              <a:rPr lang="en-GB" sz="6700" b="1" dirty="0"/>
              <a:t>Francois-</a:t>
            </a:r>
            <a:r>
              <a:rPr lang="en-GB" sz="6700" b="1" dirty="0" err="1"/>
              <a:t>Trani</a:t>
            </a:r>
            <a:r>
              <a:rPr lang="en-GB" sz="6700" b="1" dirty="0"/>
              <a:t>, 2003</a:t>
            </a:r>
            <a:r>
              <a:rPr lang="en-GB" sz="6700" b="1" dirty="0"/>
              <a:t>) </a:t>
            </a:r>
            <a:r>
              <a:rPr lang="en-GB" sz="6700" b="1" dirty="0" smtClean="0"/>
              <a:t>includes </a:t>
            </a:r>
            <a:r>
              <a:rPr lang="en-GB" sz="6700" b="1" dirty="0"/>
              <a:t>an adult or child with a serious physical, sensory, intellectual, or psychosocial disability. </a:t>
            </a:r>
            <a:endParaRPr lang="en-GB" sz="6700" b="1" dirty="0" smtClean="0"/>
          </a:p>
          <a:p>
            <a:r>
              <a:rPr lang="en-GB" sz="6700" b="1" dirty="0" smtClean="0"/>
              <a:t>Reasons </a:t>
            </a:r>
            <a:r>
              <a:rPr lang="en-GB" sz="6700" b="1" dirty="0" smtClean="0"/>
              <a:t>for disability </a:t>
            </a:r>
          </a:p>
          <a:p>
            <a:pPr lvl="1"/>
            <a:r>
              <a:rPr lang="en-GB" sz="6700" b="1" dirty="0" smtClean="0"/>
              <a:t>War, landmines</a:t>
            </a:r>
            <a:r>
              <a:rPr lang="en-GB" sz="6700" b="1" dirty="0"/>
              <a:t>, many </a:t>
            </a:r>
            <a:r>
              <a:rPr lang="en-GB" sz="6700" b="1" dirty="0" smtClean="0"/>
              <a:t>due </a:t>
            </a:r>
            <a:r>
              <a:rPr lang="en-GB" sz="6700" b="1" dirty="0"/>
              <a:t>to inadequate healthcare, accidents, malnutrition, and preventable diseases (Francois-</a:t>
            </a:r>
            <a:r>
              <a:rPr lang="en-GB" sz="6700" b="1" dirty="0" err="1"/>
              <a:t>Trani</a:t>
            </a:r>
            <a:r>
              <a:rPr lang="en-GB" sz="6700" b="1" dirty="0"/>
              <a:t>, 2003</a:t>
            </a:r>
            <a:r>
              <a:rPr lang="en-GB" sz="6700" b="1" dirty="0" smtClean="0"/>
              <a:t>), traditional</a:t>
            </a:r>
            <a:r>
              <a:rPr lang="en-GB" sz="6700" b="1" dirty="0"/>
              <a:t>, close relative inter-marriages, </a:t>
            </a:r>
            <a:endParaRPr lang="en-GB" sz="6700" b="1" dirty="0" smtClean="0"/>
          </a:p>
          <a:p>
            <a:r>
              <a:rPr lang="en-GB" sz="6700" b="1" dirty="0" smtClean="0"/>
              <a:t>War </a:t>
            </a:r>
            <a:r>
              <a:rPr lang="en-GB" sz="6700" b="1" dirty="0" smtClean="0"/>
              <a:t>veterans accepted </a:t>
            </a:r>
            <a:r>
              <a:rPr lang="en-GB" sz="6700" b="1" dirty="0"/>
              <a:t>and esteemed in </a:t>
            </a:r>
            <a:r>
              <a:rPr lang="en-GB" sz="6700" b="1" dirty="0" smtClean="0"/>
              <a:t>social </a:t>
            </a:r>
            <a:r>
              <a:rPr lang="en-GB" sz="6700" b="1" dirty="0"/>
              <a:t>structures; </a:t>
            </a:r>
            <a:r>
              <a:rPr lang="en-GB" sz="6700" b="1" dirty="0" smtClean="0"/>
              <a:t>other </a:t>
            </a:r>
            <a:r>
              <a:rPr lang="en-GB" sz="6700" b="1" dirty="0"/>
              <a:t>congenital disabilities are viewed with shame; especially women and </a:t>
            </a:r>
            <a:r>
              <a:rPr lang="en-GB" sz="6700" b="1" dirty="0" smtClean="0"/>
              <a:t>children. Considered </a:t>
            </a:r>
            <a:r>
              <a:rPr lang="en-GB" sz="6700" b="1" dirty="0"/>
              <a:t>a source of embarrassment and shame for </a:t>
            </a:r>
            <a:r>
              <a:rPr lang="en-GB" sz="6700" b="1" dirty="0" smtClean="0"/>
              <a:t>families leading to </a:t>
            </a:r>
            <a:r>
              <a:rPr lang="en-GB" sz="6700" b="1" dirty="0" err="1"/>
              <a:t>PwD</a:t>
            </a:r>
            <a:r>
              <a:rPr lang="en-GB" sz="6700" b="1" dirty="0"/>
              <a:t> marginalisation and deep discrimination</a:t>
            </a:r>
            <a:r>
              <a:rPr lang="en-GB" sz="6700" b="1" dirty="0" smtClean="0"/>
              <a:t>.</a:t>
            </a:r>
          </a:p>
          <a:p>
            <a:r>
              <a:rPr lang="de-DE" dirty="0" smtClean="0"/>
              <a:t>https</a:t>
            </a:r>
            <a:r>
              <a:rPr lang="de-DE" dirty="0"/>
              <a:t>://sites.psu.edu/rhs100fa18001/2018/10/04/disability-in-afghanistan-part-1/</a:t>
            </a:r>
            <a:endParaRPr lang="en-US" dirty="0"/>
          </a:p>
          <a:p>
            <a:r>
              <a:rPr lang="de-DE" dirty="0"/>
              <a:t>https://</a:t>
            </a:r>
            <a:r>
              <a:rPr lang="de-DE" dirty="0" smtClean="0"/>
              <a:t>www.hrw.org/report/2020/04/28/disability-not-weakness/discrimination-and-barriers-facing-women-and-girls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1059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" b="725"/>
          <a:stretch>
            <a:fillRect/>
          </a:stretch>
        </p:blipFill>
        <p:spPr>
          <a:xfrm>
            <a:off x="15442890" y="4114800"/>
            <a:ext cx="8305356" cy="7162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 situation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609600" y="3048000"/>
            <a:ext cx="14554200" cy="101346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Decrees passed on December 3, 2021 </a:t>
            </a:r>
          </a:p>
          <a:p>
            <a:pPr lvl="1"/>
            <a:r>
              <a:rPr lang="en-US" b="1" dirty="0"/>
              <a:t>Women cannot be forced to marry against her </a:t>
            </a:r>
            <a:r>
              <a:rPr lang="en-US" b="1" dirty="0" smtClean="0"/>
              <a:t>will. She is not a property. Right to marry after husband’s death, widow has heritage right to husband’s property, father and relative.</a:t>
            </a:r>
            <a:endParaRPr lang="en-US" b="1" dirty="0"/>
          </a:p>
          <a:p>
            <a:r>
              <a:rPr lang="en-US" b="1" dirty="0"/>
              <a:t>Ministry for the Prevention of Vice and Promotion of Virtue guidelines </a:t>
            </a:r>
            <a:r>
              <a:rPr lang="en-US" b="1" dirty="0" smtClean="0"/>
              <a:t>states that </a:t>
            </a:r>
            <a:r>
              <a:rPr lang="en-US" b="1" dirty="0"/>
              <a:t>women travelling more than 72 km (45 miles) must travel with a </a:t>
            </a:r>
            <a:r>
              <a:rPr lang="en-US" b="1" dirty="0" err="1"/>
              <a:t>M</a:t>
            </a:r>
            <a:r>
              <a:rPr lang="en-US" b="1" dirty="0" err="1" smtClean="0"/>
              <a:t>aharam</a:t>
            </a:r>
            <a:r>
              <a:rPr lang="en-US" b="1" dirty="0" smtClean="0"/>
              <a:t> (male relative).</a:t>
            </a:r>
          </a:p>
          <a:p>
            <a:r>
              <a:rPr lang="en-US" b="1" dirty="0" smtClean="0"/>
              <a:t>NGO Female staff can work but has to be accompanied by </a:t>
            </a:r>
            <a:r>
              <a:rPr lang="en-US" b="1" dirty="0" err="1" smtClean="0"/>
              <a:t>Maharam</a:t>
            </a:r>
            <a:r>
              <a:rPr lang="en-US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9091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3" r="24903"/>
          <a:stretch>
            <a:fillRect/>
          </a:stretch>
        </p:blipFill>
        <p:spPr>
          <a:xfrm>
            <a:off x="16078200" y="3886200"/>
            <a:ext cx="7615672" cy="8534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 situation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533400" y="3124200"/>
            <a:ext cx="14859000" cy="102108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Women have to wear </a:t>
            </a:r>
            <a:r>
              <a:rPr lang="en-US" b="1" dirty="0" err="1"/>
              <a:t>Burqa</a:t>
            </a:r>
            <a:r>
              <a:rPr lang="en-US" b="1" dirty="0"/>
              <a:t> covering even </a:t>
            </a:r>
            <a:r>
              <a:rPr lang="en-US" b="1" dirty="0" smtClean="0"/>
              <a:t>face </a:t>
            </a:r>
            <a:r>
              <a:rPr lang="en-US" b="1" dirty="0" smtClean="0"/>
              <a:t>(but not </a:t>
            </a:r>
            <a:r>
              <a:rPr lang="en-US" b="1" dirty="0" smtClean="0"/>
              <a:t>fully enforced)</a:t>
            </a:r>
          </a:p>
          <a:p>
            <a:r>
              <a:rPr lang="en-US" b="1" dirty="0" smtClean="0"/>
              <a:t>Demand is to have separate Office for women and men (some places specifically min. 100 </a:t>
            </a:r>
            <a:r>
              <a:rPr lang="en-US" b="1" dirty="0" err="1" smtClean="0"/>
              <a:t>mts</a:t>
            </a:r>
            <a:r>
              <a:rPr lang="en-US" b="1" dirty="0" smtClean="0"/>
              <a:t> </a:t>
            </a:r>
            <a:r>
              <a:rPr lang="en-US" b="1" dirty="0" smtClean="0"/>
              <a:t>distance).</a:t>
            </a:r>
            <a:endParaRPr lang="en-US" b="1" dirty="0" smtClean="0"/>
          </a:p>
          <a:p>
            <a:r>
              <a:rPr lang="en-US" b="1" dirty="0" smtClean="0"/>
              <a:t>Encourage women staff to be appointed to deal with women issues.</a:t>
            </a:r>
          </a:p>
          <a:p>
            <a:r>
              <a:rPr lang="en-US" b="1" dirty="0" smtClean="0"/>
              <a:t>Women are not allowed to travel without </a:t>
            </a:r>
            <a:r>
              <a:rPr lang="en-US" b="1" dirty="0" err="1" smtClean="0"/>
              <a:t>Maharam</a:t>
            </a:r>
            <a:r>
              <a:rPr lang="en-US" b="1" dirty="0" smtClean="0"/>
              <a:t> even for short distances; and in flights.</a:t>
            </a:r>
          </a:p>
          <a:p>
            <a:r>
              <a:rPr lang="en-US" b="1" dirty="0" smtClean="0"/>
              <a:t>Contrast can be seen in Kabul</a:t>
            </a:r>
          </a:p>
          <a:p>
            <a:r>
              <a:rPr lang="en-US" b="1" dirty="0"/>
              <a:t>More than 200 female judges remain in </a:t>
            </a:r>
            <a:r>
              <a:rPr lang="en-US" b="1" dirty="0" smtClean="0"/>
              <a:t>Afghanistan. They are hiding, </a:t>
            </a:r>
            <a:r>
              <a:rPr lang="en-US" b="1" dirty="0"/>
              <a:t>according to the International Association of Women Judges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89301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 r="2164"/>
          <a:stretch>
            <a:fillRect/>
          </a:stretch>
        </p:blipFill>
        <p:spPr>
          <a:xfrm>
            <a:off x="15242746" y="5410200"/>
            <a:ext cx="8455454" cy="598030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Girl Child situation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533400" y="3276600"/>
            <a:ext cx="14782800" cy="9525000"/>
          </a:xfrm>
        </p:spPr>
        <p:txBody>
          <a:bodyPr/>
          <a:lstStyle/>
          <a:p>
            <a:r>
              <a:rPr lang="en-US" b="1" dirty="0" smtClean="0"/>
              <a:t>Girl child can study </a:t>
            </a:r>
            <a:r>
              <a:rPr lang="en-US" b="1" dirty="0" err="1" smtClean="0"/>
              <a:t>upto</a:t>
            </a:r>
            <a:r>
              <a:rPr lang="en-US" b="1" dirty="0" smtClean="0"/>
              <a:t> Grade 6 and not above that.</a:t>
            </a:r>
          </a:p>
          <a:p>
            <a:r>
              <a:rPr lang="en-US" b="1" dirty="0" smtClean="0"/>
              <a:t>However, in Kabul, Private Universities have classes for girl students.</a:t>
            </a:r>
          </a:p>
          <a:p>
            <a:r>
              <a:rPr lang="en-US" b="1" dirty="0" smtClean="0"/>
              <a:t>Assumptions</a:t>
            </a:r>
          </a:p>
          <a:p>
            <a:pPr lvl="1"/>
            <a:r>
              <a:rPr lang="en-US" b="1" dirty="0" smtClean="0"/>
              <a:t>There is a conflict between the groups to allow the girl child to continue to study.</a:t>
            </a:r>
          </a:p>
          <a:p>
            <a:pPr lvl="1"/>
            <a:r>
              <a:rPr lang="en-US" b="1" dirty="0" smtClean="0"/>
              <a:t>New regime does not have infrastructure and teachers to teach girls and boys separately.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4464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rushedCanvas">
  <a:themeElements>
    <a:clrScheme name="BrushedCanvas">
      <a:dk1>
        <a:srgbClr val="546056"/>
      </a:dk1>
      <a:lt1>
        <a:srgbClr val="600C52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1" i="0" u="none" strike="noStrike" cap="none" spc="0" normalizeH="0" baseline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1" i="0" u="none" strike="noStrike" cap="none" spc="0" normalizeH="0" baseline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930</Words>
  <PresentationFormat>Custom</PresentationFormat>
  <Paragraphs>93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BrushedCanvas</vt:lpstr>
      <vt:lpstr>PowerPoint Presentation</vt:lpstr>
      <vt:lpstr>Afghanistan Demography</vt:lpstr>
      <vt:lpstr>Poverty Statistics</vt:lpstr>
      <vt:lpstr>Health Statistics</vt:lpstr>
      <vt:lpstr>Health Statistics</vt:lpstr>
      <vt:lpstr>Disabilities</vt:lpstr>
      <vt:lpstr>Women situation</vt:lpstr>
      <vt:lpstr>Women situation</vt:lpstr>
      <vt:lpstr>Girl Child situation</vt:lpstr>
      <vt:lpstr>Banking systems</vt:lpstr>
      <vt:lpstr>Specific Prayer points</vt:lpstr>
      <vt:lpstr>Pray for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modified xsi:type="dcterms:W3CDTF">2022-07-21T02:11:09Z</dcterms:modified>
</cp:coreProperties>
</file>