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2" r:id="rId4"/>
    <p:sldId id="278" r:id="rId5"/>
    <p:sldId id="279" r:id="rId6"/>
    <p:sldId id="281" r:id="rId7"/>
    <p:sldId id="277" r:id="rId8"/>
    <p:sldId id="280" r:id="rId9"/>
    <p:sldId id="341" r:id="rId10"/>
    <p:sldId id="276" r:id="rId11"/>
    <p:sldId id="263" r:id="rId12"/>
    <p:sldId id="264" r:id="rId13"/>
    <p:sldId id="269" r:id="rId14"/>
    <p:sldId id="260" r:id="rId15"/>
    <p:sldId id="265" r:id="rId16"/>
    <p:sldId id="266" r:id="rId17"/>
    <p:sldId id="270" r:id="rId18"/>
    <p:sldId id="283" r:id="rId19"/>
    <p:sldId id="271" r:id="rId20"/>
    <p:sldId id="272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94" autoAdjust="0"/>
  </p:normalViewPr>
  <p:slideViewPr>
    <p:cSldViewPr snapToGrid="0">
      <p:cViewPr varScale="1">
        <p:scale>
          <a:sx n="73" d="100"/>
          <a:sy n="73" d="100"/>
        </p:scale>
        <p:origin x="10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2B9A9-A932-4AFD-B926-D01B7F82F899}" type="datetimeFigureOut">
              <a:rPr lang="en-IN" smtClean="0"/>
              <a:t>21-07-2022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85998-1407-4389-BC55-28D23FC54E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2976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085998-1407-4389-BC55-28D23FC54E4F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0160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The word Christians are used only 3 times, Word disciple is used more than 250 times. </a:t>
            </a:r>
          </a:p>
          <a:p>
            <a:r>
              <a:rPr lang="en-IN" dirty="0"/>
              <a:t>The word Church is used 114 times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085998-1407-4389-BC55-28D23FC54E4F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050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The word Christians are used only 3 times, Word disciple is used more than 250 times. </a:t>
            </a:r>
          </a:p>
          <a:p>
            <a:r>
              <a:rPr lang="en-IN" dirty="0"/>
              <a:t>The word Church is used 114 times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085998-1407-4389-BC55-28D23FC54E4F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9136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085998-1407-4389-BC55-28D23FC54E4F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7466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085998-1407-4389-BC55-28D23FC54E4F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5283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I am doing well and My Ministry enterprise runs successfully</a:t>
            </a:r>
          </a:p>
          <a:p>
            <a:r>
              <a:rPr lang="en-IN" dirty="0"/>
              <a:t>I am blessed and favoured</a:t>
            </a:r>
          </a:p>
          <a:p>
            <a:r>
              <a:rPr lang="en-IN" dirty="0"/>
              <a:t>I have enough of my own priorities</a:t>
            </a:r>
          </a:p>
          <a:p>
            <a:r>
              <a:rPr lang="en-IN" dirty="0"/>
              <a:t>My denominational framework is different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085998-1407-4389-BC55-28D23FC54E4F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0885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Kevin Campbell </a:t>
            </a:r>
          </a:p>
          <a:p>
            <a:r>
              <a:rPr lang="en-IN" dirty="0"/>
              <a:t>I am doing well and My Ministry enterprise runs successfully</a:t>
            </a:r>
          </a:p>
          <a:p>
            <a:r>
              <a:rPr lang="en-IN" dirty="0"/>
              <a:t>I am blessed and favoured</a:t>
            </a:r>
          </a:p>
          <a:p>
            <a:r>
              <a:rPr lang="en-IN" dirty="0"/>
              <a:t>I have enough of my own priorities</a:t>
            </a:r>
          </a:p>
          <a:p>
            <a:r>
              <a:rPr lang="en-IN" dirty="0"/>
              <a:t>My denominational framework is different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085998-1407-4389-BC55-28D23FC54E4F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0193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know him and to have fellowship with him (John 17:3; 1 Cor 1:7)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be his Witness Acts 1:8; (Matt 5:16; Rom 1:8)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a carrier of the gospel (Cor 15:3, John 17:18; Matt 28:19-20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Clarify Church mission: Move from institution to a movement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085998-1407-4389-BC55-28D23FC54E4F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067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feredefined4god.blogspo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E07D-3DBF-BDF7-BA1C-F6ABEC635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7422" y="2483067"/>
            <a:ext cx="5518066" cy="2268559"/>
          </a:xfrm>
        </p:spPr>
        <p:txBody>
          <a:bodyPr/>
          <a:lstStyle/>
          <a:p>
            <a:r>
              <a:rPr lang="en-IN" dirty="0"/>
              <a:t>South Asia Prayer Council </a:t>
            </a:r>
          </a:p>
        </p:txBody>
      </p:sp>
    </p:spTree>
    <p:extLst>
      <p:ext uri="{BB962C8B-B14F-4D97-AF65-F5344CB8AC3E}">
        <p14:creationId xmlns:p14="http://schemas.microsoft.com/office/powerpoint/2010/main" val="1505435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E917-DCAD-23EF-9E7F-DD432FE7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Biblical Terminologies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A1E7-9031-1E71-23D2-F79A3A7C9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409" y="1885285"/>
            <a:ext cx="9342782" cy="4475757"/>
          </a:xfrm>
        </p:spPr>
        <p:txBody>
          <a:bodyPr>
            <a:noAutofit/>
          </a:bodyPr>
          <a:lstStyle/>
          <a:p>
            <a:r>
              <a:rPr lang="en-IN" sz="2400" b="1" dirty="0">
                <a:solidFill>
                  <a:schemeClr val="tx2"/>
                </a:solidFill>
              </a:rPr>
              <a:t>Children of one father: </a:t>
            </a:r>
            <a:r>
              <a:rPr lang="en-IN" sz="2400" dirty="0">
                <a:solidFill>
                  <a:schemeClr val="tx2"/>
                </a:solidFill>
              </a:rPr>
              <a:t>1 John 3:1</a:t>
            </a:r>
          </a:p>
          <a:p>
            <a:r>
              <a:rPr lang="en-IN" sz="2400" b="1" dirty="0">
                <a:solidFill>
                  <a:schemeClr val="tx2"/>
                </a:solidFill>
              </a:rPr>
              <a:t>One body</a:t>
            </a:r>
            <a:r>
              <a:rPr lang="en-IN" sz="2400" dirty="0">
                <a:solidFill>
                  <a:schemeClr val="tx2"/>
                </a:solidFill>
              </a:rPr>
              <a:t>: 1 Corinthians 12:14</a:t>
            </a:r>
          </a:p>
          <a:p>
            <a:r>
              <a:rPr lang="en-IN" sz="2400" b="1" dirty="0">
                <a:solidFill>
                  <a:schemeClr val="tx2"/>
                </a:solidFill>
              </a:rPr>
              <a:t>One Church: </a:t>
            </a:r>
            <a:r>
              <a:rPr lang="en-IN" sz="2400" dirty="0">
                <a:solidFill>
                  <a:schemeClr val="tx2"/>
                </a:solidFill>
              </a:rPr>
              <a:t>Colossians 1:18</a:t>
            </a:r>
          </a:p>
          <a:p>
            <a:r>
              <a:rPr lang="en-IN" sz="2400" b="1" dirty="0">
                <a:solidFill>
                  <a:schemeClr val="tx2"/>
                </a:solidFill>
              </a:rPr>
              <a:t>Partnership</a:t>
            </a:r>
            <a:r>
              <a:rPr lang="en-IN" sz="2400" dirty="0">
                <a:solidFill>
                  <a:schemeClr val="tx2"/>
                </a:solidFill>
              </a:rPr>
              <a:t> Philippians 1:5 </a:t>
            </a:r>
          </a:p>
          <a:p>
            <a:r>
              <a:rPr lang="en-IN" sz="2400" b="1" dirty="0">
                <a:solidFill>
                  <a:schemeClr val="tx2"/>
                </a:solidFill>
              </a:rPr>
              <a:t>Co-workers: </a:t>
            </a:r>
            <a:r>
              <a:rPr lang="en-IN" sz="2400" dirty="0">
                <a:solidFill>
                  <a:schemeClr val="tx2"/>
                </a:solidFill>
              </a:rPr>
              <a:t>1 Corinthians 3:9</a:t>
            </a:r>
          </a:p>
          <a:p>
            <a:r>
              <a:rPr lang="en-IN" sz="2400" b="1" dirty="0">
                <a:solidFill>
                  <a:schemeClr val="tx2"/>
                </a:solidFill>
              </a:rPr>
              <a:t>Networkers: </a:t>
            </a:r>
            <a:r>
              <a:rPr lang="en-IN" sz="2400" dirty="0">
                <a:solidFill>
                  <a:schemeClr val="tx2"/>
                </a:solidFill>
              </a:rPr>
              <a:t>Luke 5:7 </a:t>
            </a:r>
          </a:p>
          <a:p>
            <a:r>
              <a:rPr lang="en-IN" sz="2400" b="1" dirty="0">
                <a:solidFill>
                  <a:schemeClr val="tx2"/>
                </a:solidFill>
              </a:rPr>
              <a:t>Unity: </a:t>
            </a:r>
            <a:r>
              <a:rPr lang="en-IN" sz="2400" dirty="0">
                <a:solidFill>
                  <a:schemeClr val="tx2"/>
                </a:solidFill>
              </a:rPr>
              <a:t>1 Corinthians 1:10</a:t>
            </a:r>
          </a:p>
        </p:txBody>
      </p:sp>
    </p:spTree>
    <p:extLst>
      <p:ext uri="{BB962C8B-B14F-4D97-AF65-F5344CB8AC3E}">
        <p14:creationId xmlns:p14="http://schemas.microsoft.com/office/powerpoint/2010/main" val="2898174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171CC-720C-ECEE-AC63-62875E99A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2112" y="400531"/>
            <a:ext cx="7958331" cy="831921"/>
          </a:xfrm>
        </p:spPr>
        <p:txBody>
          <a:bodyPr/>
          <a:lstStyle/>
          <a:p>
            <a:r>
              <a:rPr lang="en-IN" dirty="0"/>
              <a:t>South Asia Map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CC7CED3-3690-F644-CE3C-C0815733D0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9790" y="1040906"/>
            <a:ext cx="6530009" cy="5696025"/>
          </a:xfrm>
        </p:spPr>
      </p:pic>
    </p:spTree>
    <p:extLst>
      <p:ext uri="{BB962C8B-B14F-4D97-AF65-F5344CB8AC3E}">
        <p14:creationId xmlns:p14="http://schemas.microsoft.com/office/powerpoint/2010/main" val="3498670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E917-DCAD-23EF-9E7F-DD432FE7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Beware of the infiltrators </a:t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A1E7-9031-1E71-23D2-F79A3A7C9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2052116"/>
            <a:ext cx="7796540" cy="412008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tx2"/>
                </a:solidFill>
              </a:rPr>
              <a:t>Performance without participation</a:t>
            </a:r>
          </a:p>
          <a:p>
            <a:r>
              <a:rPr lang="en-IN" sz="2800" dirty="0">
                <a:solidFill>
                  <a:schemeClr val="tx2"/>
                </a:solidFill>
              </a:rPr>
              <a:t>Attachment without commitment</a:t>
            </a:r>
          </a:p>
          <a:p>
            <a:r>
              <a:rPr lang="en-IN" sz="2800" dirty="0">
                <a:solidFill>
                  <a:schemeClr val="tx2"/>
                </a:solidFill>
              </a:rPr>
              <a:t>Addition without reproduction</a:t>
            </a:r>
          </a:p>
          <a:p>
            <a:r>
              <a:rPr lang="en-IN" sz="2800" dirty="0">
                <a:solidFill>
                  <a:schemeClr val="tx2"/>
                </a:solidFill>
              </a:rPr>
              <a:t>Birth without growth</a:t>
            </a:r>
          </a:p>
          <a:p>
            <a:r>
              <a:rPr lang="en-IN" sz="2800" dirty="0">
                <a:solidFill>
                  <a:schemeClr val="tx2"/>
                </a:solidFill>
              </a:rPr>
              <a:t>Institutionalization </a:t>
            </a:r>
          </a:p>
        </p:txBody>
      </p:sp>
    </p:spTree>
    <p:extLst>
      <p:ext uri="{BB962C8B-B14F-4D97-AF65-F5344CB8AC3E}">
        <p14:creationId xmlns:p14="http://schemas.microsoft.com/office/powerpoint/2010/main" val="1158340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E917-DCAD-23EF-9E7F-DD432FE7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Church &amp; Mission infiltrators </a:t>
            </a:r>
            <a:r>
              <a:rPr lang="en-IN" dirty="0" err="1"/>
              <a:t>contd</a:t>
            </a:r>
            <a:r>
              <a:rPr lang="en-IN" dirty="0"/>
              <a:t>…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A1E7-9031-1E71-23D2-F79A3A7C9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800" dirty="0">
              <a:solidFill>
                <a:schemeClr val="tx2"/>
              </a:solidFill>
            </a:endParaRPr>
          </a:p>
          <a:p>
            <a:endParaRPr lang="en-IN" sz="2800" dirty="0">
              <a:solidFill>
                <a:schemeClr val="tx2"/>
              </a:solidFill>
            </a:endParaRPr>
          </a:p>
          <a:p>
            <a:r>
              <a:rPr lang="en-IN" sz="2800" dirty="0">
                <a:solidFill>
                  <a:schemeClr val="tx2"/>
                </a:solidFill>
              </a:rPr>
              <a:t>Functioning in Silos </a:t>
            </a:r>
          </a:p>
          <a:p>
            <a:r>
              <a:rPr lang="en-IN" sz="2800" dirty="0">
                <a:solidFill>
                  <a:schemeClr val="tx2"/>
                </a:solidFill>
              </a:rPr>
              <a:t>Disunity </a:t>
            </a:r>
          </a:p>
          <a:p>
            <a:r>
              <a:rPr lang="en-IN" sz="2800" dirty="0">
                <a:solidFill>
                  <a:schemeClr val="tx2"/>
                </a:solidFill>
              </a:rPr>
              <a:t>Culminating to an enterprise</a:t>
            </a:r>
          </a:p>
          <a:p>
            <a:r>
              <a:rPr lang="en-IN" sz="2800" dirty="0">
                <a:solidFill>
                  <a:schemeClr val="tx2"/>
                </a:solidFill>
              </a:rPr>
              <a:t>Religious &amp; denominational identity</a:t>
            </a:r>
          </a:p>
          <a:p>
            <a:r>
              <a:rPr lang="en-IN" sz="2800" dirty="0">
                <a:solidFill>
                  <a:schemeClr val="tx2"/>
                </a:solidFill>
              </a:rPr>
              <a:t>Mistaken priorities </a:t>
            </a:r>
          </a:p>
          <a:p>
            <a:pPr marL="0" indent="0">
              <a:buNone/>
            </a:pPr>
            <a:endParaRPr lang="en-IN" sz="2800" dirty="0">
              <a:solidFill>
                <a:schemeClr val="tx2"/>
              </a:solidFill>
            </a:endParaRPr>
          </a:p>
          <a:p>
            <a:endParaRPr lang="en-IN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18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7EA91-4B85-177D-5D92-04A3DF084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Bridging the Gaps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6731B-406D-3AC3-6E06-CFC6791BD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800" dirty="0">
                <a:solidFill>
                  <a:schemeClr val="tx2"/>
                </a:solidFill>
              </a:rPr>
              <a:t>A Commitment to Biblical Ecclesiology</a:t>
            </a:r>
          </a:p>
          <a:p>
            <a:r>
              <a:rPr lang="en-IN" sz="2800" dirty="0">
                <a:solidFill>
                  <a:schemeClr val="tx2"/>
                </a:solidFill>
              </a:rPr>
              <a:t>A commitment to fervent Prayer</a:t>
            </a:r>
          </a:p>
          <a:p>
            <a:r>
              <a:rPr lang="en-IN" sz="2800" dirty="0">
                <a:solidFill>
                  <a:schemeClr val="tx2"/>
                </a:solidFill>
              </a:rPr>
              <a:t>A commitment to intentional evangelism</a:t>
            </a:r>
          </a:p>
          <a:p>
            <a:r>
              <a:rPr lang="en-IN" sz="2800" dirty="0">
                <a:solidFill>
                  <a:schemeClr val="tx2"/>
                </a:solidFill>
              </a:rPr>
              <a:t>A Commitment to Persevering Disciple-making</a:t>
            </a:r>
          </a:p>
          <a:p>
            <a:r>
              <a:rPr lang="en-IN" sz="2800" dirty="0">
                <a:solidFill>
                  <a:schemeClr val="tx2"/>
                </a:solidFill>
              </a:rPr>
              <a:t>A commitment to strategic moves</a:t>
            </a:r>
          </a:p>
          <a:p>
            <a:endParaRPr lang="en-IN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786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7EA91-4B85-177D-5D92-04A3DF08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420430"/>
            <a:ext cx="7958331" cy="1077229"/>
          </a:xfrm>
        </p:spPr>
        <p:txBody>
          <a:bodyPr/>
          <a:lstStyle/>
          <a:p>
            <a:r>
              <a:rPr lang="en-IN" dirty="0"/>
              <a:t>Desired Prayer Outcomes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366A11-78FD-F57D-B52E-35C57F5E5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6730" y="1699592"/>
            <a:ext cx="8402845" cy="4350372"/>
          </a:xfrm>
        </p:spPr>
        <p:txBody>
          <a:bodyPr>
            <a:noAutofit/>
          </a:bodyPr>
          <a:lstStyle/>
          <a:p>
            <a:endParaRPr lang="en-IN" sz="2400" dirty="0">
              <a:solidFill>
                <a:schemeClr val="tx2"/>
              </a:solidFill>
            </a:endParaRPr>
          </a:p>
          <a:p>
            <a:endParaRPr lang="en-IN" sz="2400" dirty="0">
              <a:solidFill>
                <a:schemeClr val="tx2"/>
              </a:solidFill>
            </a:endParaRPr>
          </a:p>
          <a:p>
            <a:endParaRPr lang="en-IN" sz="2400" dirty="0">
              <a:solidFill>
                <a:schemeClr val="tx2"/>
              </a:solidFill>
            </a:endParaRPr>
          </a:p>
          <a:p>
            <a:endParaRPr lang="en-IN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1. Therefore I exhort first of all that supplications, prayers, intercessions, and giving of thanks be made for all men 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1 Timothy 2:1 CSB</a:t>
            </a:r>
          </a:p>
          <a:p>
            <a:r>
              <a:rPr lang="en-IN" sz="2400" dirty="0">
                <a:solidFill>
                  <a:schemeClr val="tx2"/>
                </a:solidFill>
              </a:rPr>
              <a:t>Raise Prayer Intercessors (individual and corporate level) for your city and South Asia Nation</a:t>
            </a:r>
          </a:p>
          <a:p>
            <a:r>
              <a:rPr lang="en-IN" sz="2400" dirty="0">
                <a:solidFill>
                  <a:schemeClr val="tx2"/>
                </a:solidFill>
              </a:rPr>
              <a:t>Raise Prayer Movements in your Church</a:t>
            </a:r>
          </a:p>
          <a:p>
            <a:r>
              <a:rPr lang="en-IN" sz="2400" dirty="0">
                <a:solidFill>
                  <a:schemeClr val="tx2"/>
                </a:solidFill>
              </a:rPr>
              <a:t>Raise City and Zone wise Prayer</a:t>
            </a:r>
          </a:p>
          <a:p>
            <a:endParaRPr lang="en-IN" sz="2400" dirty="0">
              <a:solidFill>
                <a:schemeClr val="tx2"/>
              </a:solidFill>
            </a:endParaRPr>
          </a:p>
          <a:p>
            <a:endParaRPr lang="en-IN" sz="2400" dirty="0">
              <a:solidFill>
                <a:schemeClr val="tx2"/>
              </a:solidFill>
            </a:endParaRPr>
          </a:p>
          <a:p>
            <a:endParaRPr lang="en-IN" sz="2400" dirty="0">
              <a:solidFill>
                <a:schemeClr val="tx2"/>
              </a:solidFill>
            </a:endParaRPr>
          </a:p>
          <a:p>
            <a:endParaRPr lang="en-IN" sz="2400" dirty="0">
              <a:solidFill>
                <a:schemeClr val="tx2"/>
              </a:solidFill>
            </a:endParaRPr>
          </a:p>
          <a:p>
            <a:endParaRPr lang="en-IN" sz="2400" dirty="0">
              <a:solidFill>
                <a:schemeClr val="tx2"/>
              </a:solidFill>
            </a:endParaRPr>
          </a:p>
          <a:p>
            <a:endParaRPr lang="en-IN" sz="2400" dirty="0">
              <a:solidFill>
                <a:schemeClr val="tx2"/>
              </a:solidFill>
            </a:endParaRPr>
          </a:p>
          <a:p>
            <a:endParaRPr lang="en-IN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08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F9E3-78AF-4055-78F9-AA14E088E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Desired Evangelistic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53915-AF27-20E1-29FA-588ED014D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6548" y="2052116"/>
            <a:ext cx="8373591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0" i="0" dirty="0"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“who desires all men to be saved and to come to the knowledge of the truth.” 1 Timothy 2:4</a:t>
            </a:r>
          </a:p>
          <a:p>
            <a:r>
              <a:rPr lang="en-IN" sz="2800" dirty="0">
                <a:solidFill>
                  <a:schemeClr val="tx2"/>
                </a:solidFill>
              </a:rPr>
              <a:t>Church evangelistic initiatives</a:t>
            </a:r>
          </a:p>
        </p:txBody>
      </p:sp>
    </p:spTree>
    <p:extLst>
      <p:ext uri="{BB962C8B-B14F-4D97-AF65-F5344CB8AC3E}">
        <p14:creationId xmlns:p14="http://schemas.microsoft.com/office/powerpoint/2010/main" val="1410245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F9E3-78AF-4055-78F9-AA14E088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6" y="533452"/>
            <a:ext cx="7958331" cy="1077229"/>
          </a:xfrm>
        </p:spPr>
        <p:txBody>
          <a:bodyPr/>
          <a:lstStyle/>
          <a:p>
            <a:r>
              <a:rPr lang="en-IN" b="1" dirty="0"/>
              <a:t>Caution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53915-AF27-20E1-29FA-588ED014D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142" y="1610681"/>
            <a:ext cx="8035661" cy="399782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solidFill>
                  <a:schemeClr val="tx2"/>
                </a:solidFill>
              </a:rPr>
              <a:t>The church built through consumer strategies  will have a culture that becomes transactional rather than conventional Dan White Jr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solidFill>
                  <a:schemeClr val="tx2"/>
                </a:solidFill>
              </a:rPr>
              <a:t>The Mission is to make disciples of Jesus. Don’t settle for just well-behaved pagans or self righteous pharisees.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solidFill>
                  <a:schemeClr val="tx2"/>
                </a:solidFill>
              </a:rPr>
              <a:t>The world is not waiting for a new definition of Christianity, it’s waiting for a new demonstration of Christianity. Leonard Ravenhill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solidFill>
                  <a:schemeClr val="tx2"/>
                </a:solidFill>
              </a:rPr>
              <a:t>If you are at point and want to go to point B, learn what it takes to be at point B while you are at Point A</a:t>
            </a:r>
          </a:p>
        </p:txBody>
      </p:sp>
    </p:spTree>
    <p:extLst>
      <p:ext uri="{BB962C8B-B14F-4D97-AF65-F5344CB8AC3E}">
        <p14:creationId xmlns:p14="http://schemas.microsoft.com/office/powerpoint/2010/main" val="1861171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F9E3-78AF-4055-78F9-AA14E088E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53915-AF27-20E1-29FA-588ED014D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478" y="2052116"/>
            <a:ext cx="8035661" cy="399782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2"/>
                </a:solidFill>
                <a:latin typeface="Arial Black" panose="020B0A04020102020204" pitchFamily="34" charset="0"/>
              </a:rPr>
              <a:t>Define the Strategy (The Blueprint)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2"/>
                </a:solidFill>
                <a:latin typeface="Arial Black" panose="020B0A04020102020204" pitchFamily="34" charset="0"/>
              </a:rPr>
              <a:t>Define the Roadmap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2"/>
                </a:solidFill>
                <a:latin typeface="Arial Black" panose="020B0A04020102020204" pitchFamily="34" charset="0"/>
              </a:rPr>
              <a:t>Define the Milestones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2"/>
                </a:solidFill>
                <a:latin typeface="Arial Black" panose="020B0A04020102020204" pitchFamily="34" charset="0"/>
              </a:rPr>
              <a:t>Monitor the results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2"/>
                </a:solidFill>
                <a:latin typeface="Arial Black" panose="020B0A04020102020204" pitchFamily="34" charset="0"/>
              </a:rPr>
              <a:t>Celebrate God’s faithfulness</a:t>
            </a:r>
            <a:endParaRPr lang="en-IN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758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F9E3-78AF-4055-78F9-AA14E088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7" y="587338"/>
            <a:ext cx="7958331" cy="1077229"/>
          </a:xfrm>
        </p:spPr>
        <p:txBody>
          <a:bodyPr/>
          <a:lstStyle/>
          <a:p>
            <a:r>
              <a:rPr lang="en-IN" dirty="0"/>
              <a:t>Challenging your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53915-AF27-20E1-29FA-588ED014D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9147" y="1885285"/>
            <a:ext cx="8363652" cy="399782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</a:rPr>
              <a:t>Move from activity schedule to Spiritual awakening </a:t>
            </a:r>
          </a:p>
          <a:p>
            <a:pPr marL="457200" indent="-457200">
              <a:buAutoNum type="arabicPeriod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</a:rPr>
              <a:t>Challenge the congregation with the purpose for their existence</a:t>
            </a:r>
          </a:p>
          <a:p>
            <a:pPr marL="457200" indent="-457200">
              <a:buAutoNum type="arabicPeriod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</a:rPr>
              <a:t>Clarify Church Mission.</a:t>
            </a:r>
          </a:p>
          <a:p>
            <a:pPr marL="457200" indent="-457200">
              <a:buAutoNum type="arabicPeriod"/>
            </a:pPr>
            <a:r>
              <a:rPr lang="en-US" sz="2600" dirty="0">
                <a:solidFill>
                  <a:schemeClr val="tx2"/>
                </a:solidFill>
                <a:latin typeface="Arial Black" panose="020B0A04020102020204" pitchFamily="34" charset="0"/>
              </a:rPr>
              <a:t>Strengthen the net for a bigger catch (John 21:11)</a:t>
            </a:r>
            <a:endParaRPr lang="en-IN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915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E917-DCAD-23EF-9E7F-DD432FE7B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482235"/>
            <a:ext cx="7958331" cy="1077229"/>
          </a:xfrm>
        </p:spPr>
        <p:txBody>
          <a:bodyPr/>
          <a:lstStyle/>
          <a:p>
            <a:r>
              <a:rPr lang="en-IN" dirty="0"/>
              <a:t>Thoughts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A1E7-9031-1E71-23D2-F79A3A7C9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0940" y="1219201"/>
            <a:ext cx="9342782" cy="471914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400" dirty="0">
                <a:solidFill>
                  <a:schemeClr val="tx2"/>
                </a:solidFill>
              </a:rPr>
              <a:t>The early Church was married to poverty, prisons and persecution. Now we’re trying to marry the Church to prosperity, personality and popularity. </a:t>
            </a:r>
            <a:r>
              <a:rPr lang="en-IN" sz="2400" b="1" dirty="0" err="1">
                <a:solidFill>
                  <a:schemeClr val="tx2"/>
                </a:solidFill>
              </a:rPr>
              <a:t>Leornard</a:t>
            </a:r>
            <a:r>
              <a:rPr lang="en-IN" sz="2400" b="1" dirty="0">
                <a:solidFill>
                  <a:schemeClr val="tx2"/>
                </a:solidFill>
              </a:rPr>
              <a:t> Ravenhill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400" dirty="0">
                <a:solidFill>
                  <a:schemeClr val="tx2"/>
                </a:solidFill>
              </a:rPr>
              <a:t>The Church is not meant to call men and women out of the world into a safe religious enclave but to call them out in order to send them back as agents of God’s kingship. </a:t>
            </a:r>
            <a:r>
              <a:rPr lang="en-IN" sz="2400" b="1" dirty="0">
                <a:solidFill>
                  <a:schemeClr val="tx2"/>
                </a:solidFill>
              </a:rPr>
              <a:t>Leslie </a:t>
            </a:r>
            <a:r>
              <a:rPr lang="en-IN" sz="2400" b="1" dirty="0" err="1">
                <a:solidFill>
                  <a:schemeClr val="tx2"/>
                </a:solidFill>
              </a:rPr>
              <a:t>Newbigin</a:t>
            </a:r>
            <a:endParaRPr lang="en-IN" sz="2400" b="1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400" dirty="0">
                <a:solidFill>
                  <a:schemeClr val="tx2"/>
                </a:solidFill>
              </a:rPr>
              <a:t>Christians love evangelism as long as someone else is doing it </a:t>
            </a:r>
            <a:r>
              <a:rPr lang="en-IN" sz="2400" b="1" dirty="0">
                <a:solidFill>
                  <a:schemeClr val="tx2"/>
                </a:solidFill>
              </a:rPr>
              <a:t>Ed Stetzer</a:t>
            </a:r>
          </a:p>
        </p:txBody>
      </p:sp>
    </p:spTree>
    <p:extLst>
      <p:ext uri="{BB962C8B-B14F-4D97-AF65-F5344CB8AC3E}">
        <p14:creationId xmlns:p14="http://schemas.microsoft.com/office/powerpoint/2010/main" val="2194287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F9E3-78AF-4055-78F9-AA14E088E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BIG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53915-AF27-20E1-29FA-588ED014D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IN" sz="2800" dirty="0">
                <a:solidFill>
                  <a:schemeClr val="tx2"/>
                </a:solidFill>
              </a:rPr>
              <a:t>Mobilize each member to pray &amp; share with their Non-Christian friends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IN" sz="2800" dirty="0">
                <a:solidFill>
                  <a:schemeClr val="tx2"/>
                </a:solidFill>
              </a:rPr>
              <a:t>Mobilize Prayers &amp; develop prayer partners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IN" sz="2800" dirty="0">
                <a:solidFill>
                  <a:schemeClr val="tx2"/>
                </a:solidFill>
              </a:rPr>
              <a:t>Promote Lifestyle Evangelism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endParaRPr lang="en-IN" sz="2800" dirty="0">
              <a:solidFill>
                <a:schemeClr val="tx2"/>
              </a:solidFill>
            </a:endParaRPr>
          </a:p>
          <a:p>
            <a:pPr marL="457200" indent="-457200">
              <a:buAutoNum type="arabicPeriod"/>
            </a:pPr>
            <a:endParaRPr lang="en-IN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917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AB203-483B-735C-E50A-9F7D803D0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1894" y="1430086"/>
            <a:ext cx="7796540" cy="39978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sz="4400" b="1" dirty="0"/>
              <a:t>Thank you </a:t>
            </a:r>
          </a:p>
          <a:p>
            <a:pPr marL="0" indent="0">
              <a:buNone/>
            </a:pPr>
            <a:r>
              <a:rPr lang="en-IN" sz="4400" b="1" dirty="0"/>
              <a:t>Cell +91 7977721853</a:t>
            </a:r>
          </a:p>
          <a:p>
            <a:pPr marL="0" indent="0">
              <a:buNone/>
            </a:pPr>
            <a:r>
              <a:rPr lang="en-IN" sz="3600" b="1" dirty="0"/>
              <a:t>My Christian Blog:</a:t>
            </a:r>
          </a:p>
          <a:p>
            <a:pPr marL="0" indent="0">
              <a:buNone/>
            </a:pPr>
            <a:r>
              <a:rPr lang="en-IN" sz="2800" b="1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www.liferedefined4god.blogspot.com</a:t>
            </a:r>
            <a:endParaRPr lang="en-IN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en-IN" sz="2800" b="1" dirty="0"/>
              <a:t>On Twitter</a:t>
            </a:r>
          </a:p>
          <a:p>
            <a:pPr marL="0" indent="0">
              <a:buNone/>
            </a:pPr>
            <a:r>
              <a:rPr lang="en-IN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@abundanceShefa</a:t>
            </a:r>
          </a:p>
          <a:p>
            <a:pPr marL="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83404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E917-DCAD-23EF-9E7F-DD432FE7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Summarising the core messages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A1E7-9031-1E71-23D2-F79A3A7C9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409" y="1671145"/>
            <a:ext cx="9342782" cy="47191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chemeClr val="tx2"/>
                </a:solidFill>
              </a:rPr>
              <a:t>Brother Onassis </a:t>
            </a:r>
          </a:p>
          <a:p>
            <a:r>
              <a:rPr lang="en-IN" sz="2400" dirty="0">
                <a:solidFill>
                  <a:schemeClr val="tx2"/>
                </a:solidFill>
              </a:rPr>
              <a:t>Culminating prayer to gospel strategy and making disciples</a:t>
            </a:r>
          </a:p>
          <a:p>
            <a:r>
              <a:rPr lang="en-IN" sz="2400" dirty="0">
                <a:solidFill>
                  <a:schemeClr val="tx2"/>
                </a:solidFill>
              </a:rPr>
              <a:t>Church is not a building but we are a Church</a:t>
            </a:r>
          </a:p>
          <a:p>
            <a:pPr marL="0" indent="0">
              <a:buNone/>
            </a:pPr>
            <a:r>
              <a:rPr lang="en-IN" sz="2400" b="1" dirty="0">
                <a:solidFill>
                  <a:schemeClr val="tx2"/>
                </a:solidFill>
              </a:rPr>
              <a:t>Pastor Michael D</a:t>
            </a:r>
          </a:p>
          <a:p>
            <a:r>
              <a:rPr lang="en-IN" sz="2400" dirty="0">
                <a:solidFill>
                  <a:schemeClr val="tx2"/>
                </a:solidFill>
              </a:rPr>
              <a:t>Waiting and hastening for the coming of the Lord</a:t>
            </a:r>
          </a:p>
          <a:p>
            <a:pPr marL="0" indent="0">
              <a:buNone/>
            </a:pPr>
            <a:r>
              <a:rPr lang="en-IN" sz="2400" b="1" dirty="0">
                <a:solidFill>
                  <a:schemeClr val="tx2"/>
                </a:solidFill>
              </a:rPr>
              <a:t>Dr Jason Hubbard</a:t>
            </a:r>
          </a:p>
          <a:p>
            <a:pPr marL="0" indent="0">
              <a:buNone/>
            </a:pPr>
            <a:r>
              <a:rPr lang="en-IN" sz="2400" dirty="0">
                <a:solidFill>
                  <a:schemeClr val="tx2"/>
                </a:solidFill>
              </a:rPr>
              <a:t> Convergence of prayer and mission; Prayer and Evangelism</a:t>
            </a:r>
          </a:p>
        </p:txBody>
      </p:sp>
    </p:spTree>
    <p:extLst>
      <p:ext uri="{BB962C8B-B14F-4D97-AF65-F5344CB8AC3E}">
        <p14:creationId xmlns:p14="http://schemas.microsoft.com/office/powerpoint/2010/main" val="299885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E917-DCAD-23EF-9E7F-DD432FE7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Summarising the core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A1E7-9031-1E71-23D2-F79A3A7C9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409" y="1671145"/>
            <a:ext cx="9342782" cy="47191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chemeClr val="tx2"/>
                </a:solidFill>
              </a:rPr>
              <a:t>Brian</a:t>
            </a:r>
          </a:p>
          <a:p>
            <a:r>
              <a:rPr lang="en-IN" sz="2400" dirty="0">
                <a:solidFill>
                  <a:schemeClr val="tx2"/>
                </a:solidFill>
              </a:rPr>
              <a:t>Prayer and mission is connected, Who you pray for you care for, love is going to move you to share the gospel</a:t>
            </a:r>
          </a:p>
          <a:p>
            <a:r>
              <a:rPr lang="en-IN" sz="2400" dirty="0">
                <a:solidFill>
                  <a:schemeClr val="tx2"/>
                </a:solidFill>
              </a:rPr>
              <a:t>Prayer is not the end game, prayer is the fuel to energise the mission</a:t>
            </a:r>
          </a:p>
          <a:p>
            <a:r>
              <a:rPr lang="en-IN" sz="2400" dirty="0">
                <a:solidFill>
                  <a:schemeClr val="tx2"/>
                </a:solidFill>
              </a:rPr>
              <a:t>Evangelism is contagious </a:t>
            </a:r>
          </a:p>
          <a:p>
            <a:endParaRPr lang="en-IN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349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E917-DCAD-23EF-9E7F-DD432FE7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Summarising the core messages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A1E7-9031-1E71-23D2-F79A3A7C9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409" y="1671145"/>
            <a:ext cx="9342782" cy="471914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N" sz="24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IN" sz="2400" b="1" dirty="0">
                <a:solidFill>
                  <a:schemeClr val="tx2"/>
                </a:solidFill>
              </a:rPr>
              <a:t>Dean Briggs</a:t>
            </a:r>
          </a:p>
          <a:p>
            <a:r>
              <a:rPr lang="en-IN" sz="2400" dirty="0">
                <a:solidFill>
                  <a:schemeClr val="tx2"/>
                </a:solidFill>
              </a:rPr>
              <a:t>Are we doing his mission or are we fulfilling our mission and calling it as Christ Mission?</a:t>
            </a:r>
          </a:p>
          <a:p>
            <a:r>
              <a:rPr lang="en-IN" sz="2400" dirty="0">
                <a:solidFill>
                  <a:schemeClr val="tx2"/>
                </a:solidFill>
              </a:rPr>
              <a:t>Is the Church organising, prioritizing…?</a:t>
            </a:r>
          </a:p>
          <a:p>
            <a:r>
              <a:rPr lang="en-IN" sz="2400" dirty="0">
                <a:solidFill>
                  <a:schemeClr val="tx2"/>
                </a:solidFill>
              </a:rPr>
              <a:t>1degree off 400 miles away</a:t>
            </a:r>
          </a:p>
          <a:p>
            <a:pPr marL="0" indent="0">
              <a:buNone/>
            </a:pPr>
            <a:r>
              <a:rPr lang="en-IN" sz="2400" b="1" dirty="0">
                <a:solidFill>
                  <a:schemeClr val="tx2"/>
                </a:solidFill>
              </a:rPr>
              <a:t>Rev D Mohan</a:t>
            </a:r>
          </a:p>
          <a:p>
            <a:r>
              <a:rPr lang="en-IN" sz="2400" dirty="0">
                <a:solidFill>
                  <a:schemeClr val="tx2"/>
                </a:solidFill>
              </a:rPr>
              <a:t>Develop and raise Prayer Partners.</a:t>
            </a:r>
          </a:p>
          <a:p>
            <a:r>
              <a:rPr lang="en-IN" sz="2400" dirty="0">
                <a:solidFill>
                  <a:schemeClr val="tx2"/>
                </a:solidFill>
              </a:rPr>
              <a:t>Release your lay people only they will do a Real Ministry</a:t>
            </a:r>
          </a:p>
          <a:p>
            <a:endParaRPr lang="en-IN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2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E917-DCAD-23EF-9E7F-DD432FE7B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787" y="467710"/>
            <a:ext cx="7958331" cy="1077229"/>
          </a:xfrm>
        </p:spPr>
        <p:txBody>
          <a:bodyPr/>
          <a:lstStyle/>
          <a:p>
            <a:r>
              <a:rPr lang="en-IN" b="1" dirty="0"/>
              <a:t>Summarising the core messages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A1E7-9031-1E71-23D2-F79A3A7C9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409" y="1355835"/>
            <a:ext cx="9342782" cy="47191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chemeClr val="tx2"/>
                </a:solidFill>
              </a:rPr>
              <a:t>Werner</a:t>
            </a:r>
          </a:p>
          <a:p>
            <a:r>
              <a:rPr lang="en-IN" sz="2400" dirty="0">
                <a:solidFill>
                  <a:schemeClr val="tx2"/>
                </a:solidFill>
              </a:rPr>
              <a:t>Problem of the Church: Silent Christianity,</a:t>
            </a:r>
          </a:p>
          <a:p>
            <a:r>
              <a:rPr lang="en-IN" sz="2400" dirty="0">
                <a:solidFill>
                  <a:schemeClr val="tx2"/>
                </a:solidFill>
              </a:rPr>
              <a:t>Quoting Reinhard </a:t>
            </a:r>
            <a:r>
              <a:rPr lang="en-IN" sz="2400" dirty="0" err="1">
                <a:solidFill>
                  <a:schemeClr val="tx2"/>
                </a:solidFill>
              </a:rPr>
              <a:t>Bonke</a:t>
            </a:r>
            <a:r>
              <a:rPr lang="en-IN" sz="2400" dirty="0">
                <a:solidFill>
                  <a:schemeClr val="tx2"/>
                </a:solidFill>
              </a:rPr>
              <a:t> You pray for 100 years nothing will happen unless you go and share gospel</a:t>
            </a:r>
          </a:p>
          <a:p>
            <a:pPr marL="0" indent="0">
              <a:buNone/>
            </a:pPr>
            <a:r>
              <a:rPr lang="en-IN" sz="2400" b="1" dirty="0">
                <a:solidFill>
                  <a:schemeClr val="tx2"/>
                </a:solidFill>
              </a:rPr>
              <a:t>Chadwick</a:t>
            </a:r>
          </a:p>
          <a:p>
            <a:pPr marL="0" indent="0">
              <a:buNone/>
            </a:pPr>
            <a:r>
              <a:rPr lang="en-IN" sz="2400" dirty="0">
                <a:solidFill>
                  <a:schemeClr val="tx2"/>
                </a:solidFill>
              </a:rPr>
              <a:t>Gospel tailor-made in each context </a:t>
            </a:r>
          </a:p>
          <a:p>
            <a:pPr marL="0" indent="0">
              <a:buNone/>
            </a:pPr>
            <a:r>
              <a:rPr lang="en-IN" sz="2400" dirty="0">
                <a:solidFill>
                  <a:schemeClr val="tx2"/>
                </a:solidFill>
              </a:rPr>
              <a:t>House Churches/cell group to strengthen</a:t>
            </a:r>
          </a:p>
        </p:txBody>
      </p:sp>
    </p:spTree>
    <p:extLst>
      <p:ext uri="{BB962C8B-B14F-4D97-AF65-F5344CB8AC3E}">
        <p14:creationId xmlns:p14="http://schemas.microsoft.com/office/powerpoint/2010/main" val="3132850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E917-DCAD-23EF-9E7F-DD432FE7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Poreuomai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A1E7-9031-1E71-23D2-F79A3A7C9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409" y="1671145"/>
            <a:ext cx="9342782" cy="4719145"/>
          </a:xfrm>
        </p:spPr>
        <p:txBody>
          <a:bodyPr>
            <a:noAutofit/>
          </a:bodyPr>
          <a:lstStyle/>
          <a:p>
            <a:r>
              <a:rPr lang="en-IN" sz="2400" dirty="0">
                <a:solidFill>
                  <a:schemeClr val="tx2"/>
                </a:solidFill>
              </a:rPr>
              <a:t>Christ Mission is all about sending. </a:t>
            </a:r>
          </a:p>
          <a:p>
            <a:r>
              <a:rPr lang="en-IN" sz="2400" dirty="0">
                <a:solidFill>
                  <a:schemeClr val="tx2"/>
                </a:solidFill>
              </a:rPr>
              <a:t>Jesus’ prayer in John 17:18</a:t>
            </a:r>
          </a:p>
          <a:p>
            <a:r>
              <a:rPr lang="en-IN" sz="2400" dirty="0">
                <a:solidFill>
                  <a:schemeClr val="tx2"/>
                </a:solidFill>
              </a:rPr>
              <a:t>“As you sent me into the world, </a:t>
            </a:r>
            <a:r>
              <a:rPr lang="en-IN" sz="2400" b="1" dirty="0">
                <a:solidFill>
                  <a:schemeClr val="tx2"/>
                </a:solidFill>
              </a:rPr>
              <a:t>I also have sent them into the world.”</a:t>
            </a:r>
          </a:p>
          <a:p>
            <a:r>
              <a:rPr lang="en-IN" sz="2400" dirty="0">
                <a:solidFill>
                  <a:schemeClr val="tx2"/>
                </a:solidFill>
              </a:rPr>
              <a:t>After resurrection in John 20:21, “… As the father has send me</a:t>
            </a:r>
            <a:r>
              <a:rPr lang="en-IN" sz="2400" b="1" dirty="0">
                <a:solidFill>
                  <a:schemeClr val="tx2"/>
                </a:solidFill>
              </a:rPr>
              <a:t>, I also send you.</a:t>
            </a:r>
          </a:p>
          <a:p>
            <a:r>
              <a:rPr lang="en-IN" sz="2400" dirty="0">
                <a:solidFill>
                  <a:schemeClr val="tx2"/>
                </a:solidFill>
              </a:rPr>
              <a:t>The Greek word ‘</a:t>
            </a:r>
            <a:r>
              <a:rPr lang="en-IN" sz="2400" dirty="0" err="1">
                <a:solidFill>
                  <a:schemeClr val="tx2"/>
                </a:solidFill>
              </a:rPr>
              <a:t>Poreuomai</a:t>
            </a:r>
            <a:r>
              <a:rPr lang="en-IN" sz="2400" dirty="0">
                <a:solidFill>
                  <a:schemeClr val="tx2"/>
                </a:solidFill>
              </a:rPr>
              <a:t>’ (going) occurs 154 times in the New Testament conveys the meaning of travelling or journeying </a:t>
            </a:r>
          </a:p>
        </p:txBody>
      </p:sp>
    </p:spTree>
    <p:extLst>
      <p:ext uri="{BB962C8B-B14F-4D97-AF65-F5344CB8AC3E}">
        <p14:creationId xmlns:p14="http://schemas.microsoft.com/office/powerpoint/2010/main" val="3951289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F9E3-78AF-4055-78F9-AA14E088E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Jesus 1-12-72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53915-AF27-20E1-29FA-588ED014D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6548" y="2052116"/>
            <a:ext cx="8373591" cy="3997828"/>
          </a:xfrm>
        </p:spPr>
        <p:txBody>
          <a:bodyPr>
            <a:normAutofit/>
          </a:bodyPr>
          <a:lstStyle/>
          <a:p>
            <a:r>
              <a:rPr lang="en-IN" sz="3600" dirty="0">
                <a:solidFill>
                  <a:schemeClr val="tx2"/>
                </a:solidFill>
              </a:rPr>
              <a:t>Luke 8:1</a:t>
            </a:r>
          </a:p>
          <a:p>
            <a:r>
              <a:rPr lang="en-IN" sz="3600" dirty="0">
                <a:solidFill>
                  <a:schemeClr val="tx2"/>
                </a:solidFill>
              </a:rPr>
              <a:t>Luke 9:1</a:t>
            </a:r>
          </a:p>
          <a:p>
            <a:r>
              <a:rPr lang="en-IN" sz="3600" dirty="0">
                <a:solidFill>
                  <a:schemeClr val="tx2"/>
                </a:solidFill>
              </a:rPr>
              <a:t>Luke 10:1</a:t>
            </a:r>
          </a:p>
        </p:txBody>
      </p:sp>
    </p:spTree>
    <p:extLst>
      <p:ext uri="{BB962C8B-B14F-4D97-AF65-F5344CB8AC3E}">
        <p14:creationId xmlns:p14="http://schemas.microsoft.com/office/powerpoint/2010/main" val="331832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C3CBD-6E2D-49D4-AE9D-EF23644D7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400" y="544380"/>
            <a:ext cx="9013199" cy="851928"/>
          </a:xfrm>
        </p:spPr>
        <p:txBody>
          <a:bodyPr>
            <a:normAutofit/>
          </a:bodyPr>
          <a:lstStyle/>
          <a:p>
            <a:r>
              <a:rPr lang="en-US" sz="4000" b="1" dirty="0"/>
              <a:t>The 4 c’s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E2FA5-E598-47EC-9D2E-3A3F9AC3F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579" y="1631885"/>
            <a:ext cx="9992525" cy="499278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2"/>
                </a:solidFill>
              </a:rPr>
              <a:t>1. Great Commission (Mat 28-19-20)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2"/>
                </a:solidFill>
              </a:rPr>
              <a:t>2. Great Commandment  (Mark 12:30-31; Luke 10:29, 36)</a:t>
            </a:r>
            <a:r>
              <a:rPr lang="ta-IN" sz="2800" b="1" dirty="0">
                <a:solidFill>
                  <a:schemeClr val="tx2"/>
                </a:solidFill>
              </a:rPr>
              <a:t>.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2"/>
                </a:solidFill>
              </a:rPr>
              <a:t>3. Great Compassion  (Mat 25:35-41)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2"/>
                </a:solidFill>
              </a:rPr>
              <a:t>4 Great Collaboration (1 Corinthians 3:9; 2 Cor 6:1)</a:t>
            </a:r>
          </a:p>
        </p:txBody>
      </p:sp>
    </p:spTree>
    <p:extLst>
      <p:ext uri="{BB962C8B-B14F-4D97-AF65-F5344CB8AC3E}">
        <p14:creationId xmlns:p14="http://schemas.microsoft.com/office/powerpoint/2010/main" val="4065506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961</Words>
  <Application>Microsoft Office PowerPoint</Application>
  <PresentationFormat>Widescreen</PresentationFormat>
  <Paragraphs>150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MS Shell Dlg 2</vt:lpstr>
      <vt:lpstr>Wingdings</vt:lpstr>
      <vt:lpstr>Wingdings 3</vt:lpstr>
      <vt:lpstr>Madison</vt:lpstr>
      <vt:lpstr>South Asia Prayer Council </vt:lpstr>
      <vt:lpstr>Thoughts </vt:lpstr>
      <vt:lpstr>Summarising the core messages</vt:lpstr>
      <vt:lpstr>Summarising the core messages</vt:lpstr>
      <vt:lpstr>Summarising the core messages</vt:lpstr>
      <vt:lpstr>Summarising the core messages</vt:lpstr>
      <vt:lpstr>Poreuomai</vt:lpstr>
      <vt:lpstr>Jesus 1-12-72 model</vt:lpstr>
      <vt:lpstr>The 4 c’s</vt:lpstr>
      <vt:lpstr>Biblical Terminologies</vt:lpstr>
      <vt:lpstr>South Asia Map</vt:lpstr>
      <vt:lpstr>Beware of the infiltrators  </vt:lpstr>
      <vt:lpstr>Church &amp; Mission infiltrators contd… </vt:lpstr>
      <vt:lpstr>Bridging the Gaps</vt:lpstr>
      <vt:lpstr>Desired Prayer Outcomes </vt:lpstr>
      <vt:lpstr>Desired Evangelistic Outcome</vt:lpstr>
      <vt:lpstr>Caution</vt:lpstr>
      <vt:lpstr>Way Forward</vt:lpstr>
      <vt:lpstr>Challenging your strategy</vt:lpstr>
      <vt:lpstr>THE BIG STRATEGY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Asia Prayer Council </dc:title>
  <dc:creator>David Raj</dc:creator>
  <cp:lastModifiedBy>David Raj</cp:lastModifiedBy>
  <cp:revision>22</cp:revision>
  <dcterms:created xsi:type="dcterms:W3CDTF">2022-05-21T08:39:33Z</dcterms:created>
  <dcterms:modified xsi:type="dcterms:W3CDTF">2022-07-21T03:26:53Z</dcterms:modified>
</cp:coreProperties>
</file>