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8" r:id="rId3"/>
    <p:sldId id="259" r:id="rId4"/>
    <p:sldId id="300" r:id="rId5"/>
    <p:sldId id="301" r:id="rId6"/>
    <p:sldId id="303" r:id="rId7"/>
    <p:sldId id="305" r:id="rId8"/>
    <p:sldId id="304" r:id="rId9"/>
    <p:sldId id="306" r:id="rId10"/>
    <p:sldId id="309" r:id="rId11"/>
  </p:sldIdLst>
  <p:sldSz cx="9144000" cy="5143500" type="screen16x9"/>
  <p:notesSz cx="6858000" cy="9144000"/>
  <p:embeddedFontLst>
    <p:embeddedFont>
      <p:font typeface="Frank Ruhl Libre Light" panose="00000400000000000000" pitchFamily="2" charset="-79"/>
      <p:regular r:id="rId14"/>
      <p:bold r:id="rId15"/>
    </p:embeddedFont>
    <p:embeddedFont>
      <p:font typeface="Garamond" panose="02020404030301010803" pitchFamily="18" charset="0"/>
      <p:regular r:id="rId16"/>
      <p:bold r:id="rId17"/>
      <p: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Modern Love" panose="04090805081005020601" pitchFamily="82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Light" panose="00000400000000000000" pitchFamily="2" charset="0"/>
      <p:regular r:id="rId28"/>
      <p:bold r:id="rId29"/>
      <p:italic r:id="rId30"/>
      <p:boldItalic r:id="rId31"/>
    </p:embeddedFont>
    <p:embeddedFont>
      <p:font typeface="Sitka Subheading Semibold" pitchFamily="2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Ethnic Groups in Bhutan </a:t>
            </a:r>
          </a:p>
        </c:rich>
      </c:tx>
      <c:layout>
        <c:manualLayout>
          <c:xMode val="edge"/>
          <c:yMode val="edge"/>
          <c:x val="0.256046751968503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Ethenic Groups in Bhutan 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6">
                      <a:tint val="65000"/>
                      <a:tint val="50000"/>
                      <a:satMod val="300000"/>
                    </a:schemeClr>
                  </a:gs>
                  <a:gs pos="35000">
                    <a:schemeClr val="accent6">
                      <a:tint val="65000"/>
                      <a:tint val="37000"/>
                      <a:satMod val="300000"/>
                    </a:schemeClr>
                  </a:gs>
                  <a:gs pos="100000">
                    <a:schemeClr val="accent6">
                      <a:tint val="6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tint val="65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BA-47DE-A496-3AA0D643F1FE}"/>
              </c:ext>
            </c:extLst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BA-47DE-A496-3AA0D643F1FE}"/>
              </c:ext>
            </c:extLst>
          </c:dPt>
          <c:dPt>
            <c:idx val="2"/>
            <c:bubble3D val="0"/>
            <c:explosion val="10"/>
            <c:spPr>
              <a:gradFill rotWithShape="1">
                <a:gsLst>
                  <a:gs pos="0">
                    <a:schemeClr val="accent6">
                      <a:shade val="65000"/>
                      <a:tint val="50000"/>
                      <a:satMod val="300000"/>
                    </a:schemeClr>
                  </a:gs>
                  <a:gs pos="35000">
                    <a:schemeClr val="accent6">
                      <a:shade val="65000"/>
                      <a:tint val="37000"/>
                      <a:satMod val="300000"/>
                    </a:schemeClr>
                  </a:gs>
                  <a:gs pos="100000">
                    <a:schemeClr val="accent6">
                      <a:shade val="65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65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9BA-47DE-A496-3AA0D643F1F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01CB73-FFA2-4726-870F-9F9B515167E5}" type="VALUE">
                      <a:rPr lang="en-US" b="1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% </a:t>
                    </a:r>
                    <a:r>
                      <a:rPr lang="en-US" b="1" dirty="0" err="1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Ngalop</a:t>
                    </a:r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– No Christians </a:t>
                    </a:r>
                  </a:p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/>
                    </a:pPr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BA-47DE-A496-3AA0D643F1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C5BC31-8505-4DAE-A28F-B0BCD17B647D}" type="VALUE">
                      <a:rPr lang="en-US" b="1" smtClean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% – Nepalese – Loss</a:t>
                    </a:r>
                    <a:r>
                      <a:rPr lang="en-US" b="1" baseline="0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of citizenship for converts. 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BA-47DE-A496-3AA0D643F1FE}"/>
                </c:ext>
              </c:extLst>
            </c:dLbl>
            <c:dLbl>
              <c:idx val="2"/>
              <c:layout>
                <c:manualLayout>
                  <c:x val="-0.12709964383472416"/>
                  <c:y val="0.10881053149606296"/>
                </c:manualLayout>
              </c:layout>
              <c:tx>
                <c:rich>
                  <a:bodyPr/>
                  <a:lstStyle/>
                  <a:p>
                    <a:fld id="{D9E03C18-C78B-4DCC-92B3-D15EA21811EE}" type="VALUE">
                      <a:rPr lang="en-US" b="1" smtClean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/>
                      <a:t>[VALUE]</a:t>
                    </a:fld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% – </a:t>
                    </a:r>
                    <a:r>
                      <a:rPr lang="en-US" b="1" dirty="0" err="1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Indegenoues</a:t>
                    </a:r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Groups  -  Drupa, </a:t>
                    </a:r>
                    <a:r>
                      <a:rPr lang="en-US" b="1" dirty="0" err="1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Shershopas</a:t>
                    </a:r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, </a:t>
                    </a:r>
                    <a:r>
                      <a:rPr lang="en-US" b="1" dirty="0" err="1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Leyayas</a:t>
                    </a:r>
                    <a:r>
                      <a:rPr lang="en-US" b="1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,</a:t>
                    </a:r>
                    <a:r>
                      <a:rPr lang="en-US" b="1" baseline="0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en-US" b="1" baseline="0" dirty="0" err="1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Kempa</a:t>
                    </a:r>
                    <a:r>
                      <a:rPr lang="en-US" b="1" baseline="0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- Few in Number (Christians)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9BA-47DE-A496-3AA0D643F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>
                  <a:glow rad="876300">
                    <a:schemeClr val="accent1">
                      <a:alpha val="9000"/>
                    </a:schemeClr>
                  </a:glow>
                </a:effectLst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Ngalop</c:v>
                </c:pt>
                <c:pt idx="1">
                  <c:v>Nepalese </c:v>
                </c:pt>
                <c:pt idx="2">
                  <c:v>Indegenous Tribes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A-47DE-A496-3AA0D643F1F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44493255861909"/>
          <c:y val="0.33988631889763782"/>
          <c:w val="0.25515861871047107"/>
          <c:h val="0.37886368110236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4F359A-7C75-7E31-DF2D-4A176BA6C5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4D269-FB7D-9D33-B17D-05E5BF400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CDF3-A371-449E-9A91-E347835F189E}" type="datetimeFigureOut">
              <a:rPr lang="en-IN" smtClean="0"/>
              <a:t>18-07-2022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F7418-037D-E02D-0807-C6E25B555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0C94C-1861-2A8B-7036-3A498D36DF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71C8-DE29-488B-9B83-B394D4B04A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86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5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37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000">
                <a:latin typeface="Georgia" panose="02040502050405020303" pitchFamily="18" charset="0"/>
              </a:defRPr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tka Subheading Semibold" pitchFamily="2" charset="0"/>
          <a:ea typeface="Sitka Subheading Semibold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sHsMu7Tf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6600" b="1" dirty="0">
                <a:latin typeface="Modern Love" panose="04090805081005020601" pitchFamily="82" charset="0"/>
              </a:rPr>
              <a:t>Bhutan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The Land of the Thunder Dragon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2985471" y="2725408"/>
            <a:ext cx="3416859" cy="3134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3B9B2F-894B-EF96-E915-1541AED49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2" name="Picture 4" descr="Traveling in Bhutan: What You Need to Know Before You Go">
            <a:extLst>
              <a:ext uri="{FF2B5EF4-FFF2-40B4-BE49-F238E27FC236}">
                <a16:creationId xmlns:a16="http://schemas.microsoft.com/office/drawing/2014/main" id="{9BA6DF13-BB7A-875C-2612-2D03DAA9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5" y="133702"/>
            <a:ext cx="7330699" cy="48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3C02F-308B-4AC2-C7BE-F5F574C8E08F}"/>
              </a:ext>
            </a:extLst>
          </p:cNvPr>
          <p:cNvSpPr txBox="1"/>
          <p:nvPr/>
        </p:nvSpPr>
        <p:spPr>
          <a:xfrm>
            <a:off x="1813303" y="4367374"/>
            <a:ext cx="612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chemeClr val="bg1"/>
                </a:solidFill>
              </a:rPr>
              <a:t>PRAY FOR THE NATION OF BHUTAN</a:t>
            </a:r>
          </a:p>
        </p:txBody>
      </p:sp>
    </p:spTree>
    <p:extLst>
      <p:ext uri="{BB962C8B-B14F-4D97-AF65-F5344CB8AC3E}">
        <p14:creationId xmlns:p14="http://schemas.microsoft.com/office/powerpoint/2010/main" val="423170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21D8-C6D9-95BA-B068-5C72CCC96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D57DD-654D-014C-C660-0F28297B2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Online Media 3" title="BHUTAN | Beautiful Destinations">
            <a:hlinkClick r:id="" action="ppaction://media"/>
            <a:extLst>
              <a:ext uri="{FF2B5EF4-FFF2-40B4-BE49-F238E27FC236}">
                <a16:creationId xmlns:a16="http://schemas.microsoft.com/office/drawing/2014/main" id="{7D58EC0E-D646-30B1-A3A8-EB91652941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5236" y="285343"/>
            <a:ext cx="8093477" cy="45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2985471" y="2725408"/>
            <a:ext cx="3416859" cy="3134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3BB8C7-D479-8FC0-2A2B-29F5FE4D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5" y="88111"/>
            <a:ext cx="7084501" cy="49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3C02F-308B-4AC2-C7BE-F5F574C8E08F}"/>
              </a:ext>
            </a:extLst>
          </p:cNvPr>
          <p:cNvSpPr txBox="1"/>
          <p:nvPr/>
        </p:nvSpPr>
        <p:spPr>
          <a:xfrm>
            <a:off x="5029200" y="499834"/>
            <a:ext cx="197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/>
              <a:t>Bhutan Map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 idx="4294967295"/>
          </p:nvPr>
        </p:nvSpPr>
        <p:spPr>
          <a:xfrm>
            <a:off x="1460639" y="835217"/>
            <a:ext cx="6424200" cy="49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Reality of Christianity in Bhutan</a:t>
            </a:r>
            <a:endParaRPr sz="2800" b="1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4294967295"/>
          </p:nvPr>
        </p:nvSpPr>
        <p:spPr>
          <a:xfrm>
            <a:off x="1359900" y="1549831"/>
            <a:ext cx="6424200" cy="25891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>
                <a:latin typeface="Garamond" panose="02020404030301010803" pitchFamily="18" charset="0"/>
              </a:rPr>
              <a:t>Bhutanese Buddhist – It is illegal for them to follow Christ.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>
                <a:latin typeface="Garamond" panose="02020404030301010803" pitchFamily="18" charset="0"/>
              </a:rPr>
              <a:t>Those who choose to accept the Gospel face loss of Nationality.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>
                <a:latin typeface="Garamond" panose="02020404030301010803" pitchFamily="18" charset="0"/>
              </a:rPr>
              <a:t>Fear to be identified as Christians in Bhutan </a:t>
            </a:r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85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8CBD5-A901-8C82-C807-312191CBD6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C8B7E-CEB8-4B81-3943-67EC849930DC}"/>
              </a:ext>
            </a:extLst>
          </p:cNvPr>
          <p:cNvSpPr txBox="1"/>
          <p:nvPr/>
        </p:nvSpPr>
        <p:spPr>
          <a:xfrm>
            <a:off x="767166" y="1597480"/>
            <a:ext cx="7609668" cy="158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sz="2000" dirty="0" err="1">
                <a:solidFill>
                  <a:schemeClr val="tx1"/>
                </a:solidFill>
                <a:latin typeface="Garamond" panose="02020404030301010803" pitchFamily="18" charset="0"/>
              </a:rPr>
              <a:t>Thimpu</a:t>
            </a:r>
            <a:r>
              <a:rPr lang="en-IN" sz="2000" dirty="0">
                <a:solidFill>
                  <a:schemeClr val="tx1"/>
                </a:solidFill>
                <a:latin typeface="Garamond" panose="02020404030301010803" pitchFamily="18" charset="0"/>
              </a:rPr>
              <a:t> – There are about 50 house churches.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chemeClr val="tx1"/>
                </a:solidFill>
                <a:latin typeface="Garamond" panose="02020404030301010803" pitchFamily="18" charset="0"/>
              </a:rPr>
              <a:t>In </a:t>
            </a:r>
            <a:r>
              <a:rPr lang="en-IN" sz="2000" b="0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Phuentsholing</a:t>
            </a:r>
            <a:r>
              <a:rPr lang="en-IN" sz="20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IN" sz="2000" b="0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Samsee</a:t>
            </a:r>
            <a:r>
              <a:rPr lang="en-IN" sz="20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IN" sz="2000" b="0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Ghelephu</a:t>
            </a:r>
            <a:r>
              <a:rPr lang="en-IN" sz="20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IN" sz="2000" b="0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Samdrupjonkhar</a:t>
            </a:r>
            <a:r>
              <a:rPr lang="en-IN" sz="20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Paro, </a:t>
            </a:r>
            <a:r>
              <a:rPr lang="en-IN" sz="2000" b="0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chruches</a:t>
            </a:r>
            <a:r>
              <a:rPr lang="en-IN" sz="20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are sparse. </a:t>
            </a:r>
            <a:endParaRPr lang="en-IN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FC2D-2605-AEFE-2D64-44B1DD05498D}"/>
              </a:ext>
            </a:extLst>
          </p:cNvPr>
          <p:cNvSpPr txBox="1"/>
          <p:nvPr/>
        </p:nvSpPr>
        <p:spPr>
          <a:xfrm>
            <a:off x="1379349" y="999642"/>
            <a:ext cx="598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6"/>
                </a:solidFill>
                <a:latin typeface="Montserrat" panose="00000500000000000000" pitchFamily="2" charset="0"/>
              </a:rPr>
              <a:t>Churches in Bhutan </a:t>
            </a:r>
          </a:p>
        </p:txBody>
      </p:sp>
    </p:spTree>
    <p:extLst>
      <p:ext uri="{BB962C8B-B14F-4D97-AF65-F5344CB8AC3E}">
        <p14:creationId xmlns:p14="http://schemas.microsoft.com/office/powerpoint/2010/main" val="242361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2697E-66D3-C499-9347-37DE25824F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E82FBC-77E3-1DE5-0D90-116EB89C3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04024"/>
              </p:ext>
            </p:extLst>
          </p:nvPr>
        </p:nvGraphicFramePr>
        <p:xfrm>
          <a:off x="1177126" y="640488"/>
          <a:ext cx="733844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38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Strongholds in Bhutan</a:t>
            </a:r>
            <a:endParaRPr sz="2800" b="1"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041124" y="1342725"/>
            <a:ext cx="7061651" cy="23923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Beliefs in superstitions.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Fear of demonic forces.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Sorcery &amp; witchcraft.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Alcoholism &amp; substance abuse.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Teenage pregnancy.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Domestic Violence.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Divorce.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N" dirty="0"/>
              <a:t>Mental Health – depression, suicides. 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22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B97E40-2221-808C-E639-E34011EF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50" y="641115"/>
            <a:ext cx="7061700" cy="699000"/>
          </a:xfrm>
        </p:spPr>
        <p:txBody>
          <a:bodyPr/>
          <a:lstStyle/>
          <a:p>
            <a:r>
              <a:rPr lang="en-IN" b="1" dirty="0"/>
              <a:t>Challenges &amp; Prayer points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3F48B-A6C7-EC45-6B01-C55CCD1BC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150" y="1482310"/>
            <a:ext cx="7061700" cy="2828100"/>
          </a:xfrm>
        </p:spPr>
        <p:txBody>
          <a:bodyPr/>
          <a:lstStyle/>
          <a:p>
            <a:r>
              <a:rPr lang="en-IN" dirty="0"/>
              <a:t>Need for Spirit-led leaders in lead the congregation.</a:t>
            </a:r>
          </a:p>
          <a:p>
            <a:r>
              <a:rPr lang="en-IN" dirty="0"/>
              <a:t>Bhutan is closed to the Gospel.</a:t>
            </a:r>
          </a:p>
          <a:p>
            <a:r>
              <a:rPr lang="en-IN" dirty="0"/>
              <a:t>Fear of persecution.</a:t>
            </a:r>
          </a:p>
          <a:p>
            <a:r>
              <a:rPr lang="en-IN" dirty="0"/>
              <a:t>Lack of trained  leaders.</a:t>
            </a:r>
          </a:p>
          <a:p>
            <a:r>
              <a:rPr lang="en-IN" dirty="0"/>
              <a:t>Pray for burden for the lost. </a:t>
            </a:r>
          </a:p>
          <a:p>
            <a:r>
              <a:rPr lang="en-IN" dirty="0"/>
              <a:t>Pray for move of the Holy Spirit.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17CDB-BDE3-A58C-7795-464B79E72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239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AA33-F54C-1DBA-8354-682153C8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How can we tackle these issues?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1BFAD-24E8-3E13-1CBE-54B905D74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Establishing a strong and continuous prayer network.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Unity among Christian denominations in the country.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Good Harvest Force – educated, committed leaders to take on the great commission.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Vision for the gospel to reach Bhutan to be birthed among the native people.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Churches to network in order to spread the gospel. </a:t>
            </a:r>
          </a:p>
          <a:p>
            <a:endParaRPr lang="en-IN" dirty="0"/>
          </a:p>
          <a:p>
            <a:pPr marL="88900" indent="0">
              <a:buNone/>
            </a:pP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A44D2-63DD-41BD-FAF8-7B12AECAB2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9450972"/>
      </p:ext>
    </p:extLst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289</Words>
  <Application>Microsoft Office PowerPoint</Application>
  <PresentationFormat>On-screen Show (16:9)</PresentationFormat>
  <Paragraphs>47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Garamond</vt:lpstr>
      <vt:lpstr>Modern Love</vt:lpstr>
      <vt:lpstr>Montserrat Light</vt:lpstr>
      <vt:lpstr>Montserrat</vt:lpstr>
      <vt:lpstr>Frank Ruhl Libre Light</vt:lpstr>
      <vt:lpstr>Sitka Subheading Semibold</vt:lpstr>
      <vt:lpstr>Wingdings</vt:lpstr>
      <vt:lpstr>Arial</vt:lpstr>
      <vt:lpstr>Georgia</vt:lpstr>
      <vt:lpstr>Norfolk template</vt:lpstr>
      <vt:lpstr>Bhutan  The Land of the Thunder Dragon</vt:lpstr>
      <vt:lpstr>PowerPoint Presentation</vt:lpstr>
      <vt:lpstr>1. TRANSITION HEADLINE</vt:lpstr>
      <vt:lpstr>Reality of Christianity in Bhutan</vt:lpstr>
      <vt:lpstr>PowerPoint Presentation</vt:lpstr>
      <vt:lpstr>PowerPoint Presentation</vt:lpstr>
      <vt:lpstr>Strongholds in Bhutan</vt:lpstr>
      <vt:lpstr>Challenges &amp; Prayer points </vt:lpstr>
      <vt:lpstr>How can we tackle these issues?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Bhutan  The Land of the Thunder Dragon</dc:title>
  <dc:creator>JEZREEL</dc:creator>
  <cp:lastModifiedBy>Jezreel  Nathania</cp:lastModifiedBy>
  <cp:revision>4</cp:revision>
  <dcterms:modified xsi:type="dcterms:W3CDTF">2022-07-19T01:27:01Z</dcterms:modified>
</cp:coreProperties>
</file>