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3" r:id="rId2"/>
    <p:sldId id="288" r:id="rId3"/>
    <p:sldId id="281" r:id="rId4"/>
    <p:sldId id="257" r:id="rId5"/>
    <p:sldId id="293" r:id="rId6"/>
    <p:sldId id="294" r:id="rId7"/>
    <p:sldId id="291" r:id="rId8"/>
    <p:sldId id="267" r:id="rId9"/>
    <p:sldId id="272" r:id="rId10"/>
    <p:sldId id="273" r:id="rId11"/>
    <p:sldId id="295" r:id="rId12"/>
    <p:sldId id="296" r:id="rId13"/>
    <p:sldId id="298" r:id="rId14"/>
    <p:sldId id="297" r:id="rId15"/>
    <p:sldId id="313" r:id="rId16"/>
    <p:sldId id="314" r:id="rId17"/>
    <p:sldId id="299" r:id="rId18"/>
    <p:sldId id="319" r:id="rId19"/>
    <p:sldId id="274" r:id="rId20"/>
    <p:sldId id="315" r:id="rId21"/>
    <p:sldId id="316" r:id="rId22"/>
    <p:sldId id="318" r:id="rId23"/>
    <p:sldId id="275" r:id="rId24"/>
    <p:sldId id="300" r:id="rId25"/>
    <p:sldId id="301" r:id="rId26"/>
    <p:sldId id="302" r:id="rId27"/>
    <p:sldId id="317" r:id="rId28"/>
    <p:sldId id="276" r:id="rId29"/>
    <p:sldId id="303" r:id="rId30"/>
    <p:sldId id="304" r:id="rId31"/>
    <p:sldId id="305" r:id="rId32"/>
    <p:sldId id="321" r:id="rId33"/>
    <p:sldId id="277" r:id="rId34"/>
    <p:sldId id="306" r:id="rId35"/>
    <p:sldId id="307" r:id="rId36"/>
    <p:sldId id="308" r:id="rId37"/>
    <p:sldId id="309" r:id="rId38"/>
    <p:sldId id="310" r:id="rId39"/>
    <p:sldId id="311" r:id="rId40"/>
    <p:sldId id="322" r:id="rId41"/>
    <p:sldId id="312" r:id="rId42"/>
    <p:sldId id="271" r:id="rId43"/>
    <p:sldId id="323" r:id="rId44"/>
    <p:sldId id="27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2B54"/>
    <a:srgbClr val="FAB638"/>
    <a:srgbClr val="A82868"/>
    <a:srgbClr val="1CAF92"/>
    <a:srgbClr val="00E4F4"/>
    <a:srgbClr val="F3D900"/>
    <a:srgbClr val="0432FF"/>
    <a:srgbClr val="F8A000"/>
    <a:srgbClr val="2338F4"/>
    <a:srgbClr val="74E8E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06"/>
    <p:restoredTop sz="96327"/>
  </p:normalViewPr>
  <p:slideViewPr>
    <p:cSldViewPr snapToGrid="0" snapToObjects="1">
      <p:cViewPr varScale="1">
        <p:scale>
          <a:sx n="68" d="100"/>
          <a:sy n="68" d="100"/>
        </p:scale>
        <p:origin x="-564" y="-6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134D1E-C9EA-51F5-8456-87768EBD5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93F0109-5A9E-D732-D910-360F6C22B2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B18CD3A-10B0-935D-CB91-F8E137DABBA4}"/>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5" name="Footer Placeholder 4">
            <a:extLst>
              <a:ext uri="{FF2B5EF4-FFF2-40B4-BE49-F238E27FC236}">
                <a16:creationId xmlns="" xmlns:a16="http://schemas.microsoft.com/office/drawing/2014/main" id="{5BB86828-8312-D61E-F73B-B53108749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079919-05B5-8D1F-7E46-F4E56664228D}"/>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3784698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A70B8E-641B-7A02-67AA-7B0D2D3639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0CD45E9-F2D7-A88A-6584-57CDDB3A6B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823704-F9F7-801F-7D41-BBD904C3B981}"/>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5" name="Footer Placeholder 4">
            <a:extLst>
              <a:ext uri="{FF2B5EF4-FFF2-40B4-BE49-F238E27FC236}">
                <a16:creationId xmlns="" xmlns:a16="http://schemas.microsoft.com/office/drawing/2014/main" id="{C8F43B61-5293-D83C-E142-E984E3C77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30D688-DA74-F33E-B9CB-518A8E91050B}"/>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322529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36127B3-846F-05E8-8B4C-8F9BC18F0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A770FB2-88E9-4D08-22A4-9274D5BA4F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25E9CE9-D144-9875-1833-02EFB5DE3683}"/>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5" name="Footer Placeholder 4">
            <a:extLst>
              <a:ext uri="{FF2B5EF4-FFF2-40B4-BE49-F238E27FC236}">
                <a16:creationId xmlns="" xmlns:a16="http://schemas.microsoft.com/office/drawing/2014/main" id="{C651A5B8-927E-BEAB-4383-E81756027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B4760BD-CB17-4E88-9FF8-67ACE42FE26E}"/>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270814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60A4E2-1D23-F838-9F28-3FECB9566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ECCD96-28A7-FA41-67D9-415988B35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84DC10-3B67-47B8-AD3A-B139DC6F0019}"/>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5" name="Footer Placeholder 4">
            <a:extLst>
              <a:ext uri="{FF2B5EF4-FFF2-40B4-BE49-F238E27FC236}">
                <a16:creationId xmlns="" xmlns:a16="http://schemas.microsoft.com/office/drawing/2014/main" id="{2E440AFE-969D-7DB7-42E4-C754E391A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A0953AE-FBB1-109F-B0A5-2B3A533B6836}"/>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3406986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EA1260-744A-5C46-F00C-BBDF8A9A74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FF9A663-98CD-F471-5CA1-D6D52C0A32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66D9368-74F8-C9C2-807B-72A450340854}"/>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5" name="Footer Placeholder 4">
            <a:extLst>
              <a:ext uri="{FF2B5EF4-FFF2-40B4-BE49-F238E27FC236}">
                <a16:creationId xmlns="" xmlns:a16="http://schemas.microsoft.com/office/drawing/2014/main" id="{5207A664-A537-3276-1EE8-829D256EA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C98A4F9-FB14-477E-B83F-9AB099265DE1}"/>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406551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535A86-8B74-75CF-A702-6530195055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3581BDF-F8E0-4DE5-3822-2E9B59C97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E9650EE-FEFE-AEC5-F050-7D29586158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8CCE6CC-C794-1A1B-1584-B08E68E8DFD8}"/>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6" name="Footer Placeholder 5">
            <a:extLst>
              <a:ext uri="{FF2B5EF4-FFF2-40B4-BE49-F238E27FC236}">
                <a16:creationId xmlns="" xmlns:a16="http://schemas.microsoft.com/office/drawing/2014/main" id="{992D327C-66E0-0398-5E81-A5AE0793C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A525044-BBF7-EC81-7EA7-B82B07913043}"/>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3051789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ACAB10-DA09-D944-0414-B02409F22B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A150E0-7C8F-798D-EE05-791673F28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31FA2D-9948-B93B-526B-BA0BB3AA8E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D5860CB-8D34-963D-82F6-CB1A6FDBBA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89C9A00-04A1-53D6-F938-259E2DE759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489B2B7-82FE-1D9D-1FF1-B7313CE789CA}"/>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8" name="Footer Placeholder 7">
            <a:extLst>
              <a:ext uri="{FF2B5EF4-FFF2-40B4-BE49-F238E27FC236}">
                <a16:creationId xmlns="" xmlns:a16="http://schemas.microsoft.com/office/drawing/2014/main" id="{7FA87BC7-0BCF-BDD3-3C0B-E5B9770567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D328A24-8187-67B8-7B65-47B5917EC045}"/>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242210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13EDF1-4883-C459-C542-D340EFD0D0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DA6C994-A49F-110C-2086-18C08F6B19CC}"/>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4" name="Footer Placeholder 3">
            <a:extLst>
              <a:ext uri="{FF2B5EF4-FFF2-40B4-BE49-F238E27FC236}">
                <a16:creationId xmlns="" xmlns:a16="http://schemas.microsoft.com/office/drawing/2014/main" id="{C465CF35-5514-15ED-B1E1-447324CEA1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AAEBA38-CBE7-8CEF-0038-D02DBF095A42}"/>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376642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18829A-F354-62E4-A387-27AC9EF9B231}"/>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3" name="Footer Placeholder 2">
            <a:extLst>
              <a:ext uri="{FF2B5EF4-FFF2-40B4-BE49-F238E27FC236}">
                <a16:creationId xmlns="" xmlns:a16="http://schemas.microsoft.com/office/drawing/2014/main" id="{D97512A9-8AD7-084E-D59C-7D67E54163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1A0A895-3FE7-FE13-7436-92B49001A546}"/>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163575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B43D3A-3347-1305-F97E-55FFF551D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D0744D3-FACD-B4B5-AFA0-529D6E386C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73D0FAD-0608-7A68-D876-48F1E4958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2E8C78F-F345-291F-479F-6EC161FFEFCE}"/>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6" name="Footer Placeholder 5">
            <a:extLst>
              <a:ext uri="{FF2B5EF4-FFF2-40B4-BE49-F238E27FC236}">
                <a16:creationId xmlns="" xmlns:a16="http://schemas.microsoft.com/office/drawing/2014/main" id="{A376F40A-B9A0-F3B1-3115-F6D12BDA1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F7A485D-4FC0-793C-2502-66306CDAEBD7}"/>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4119948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F23604-ED11-E142-18FF-390DA3616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F41D1B5-240F-155F-CEFF-99E7919AFF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3F42072-7D1F-7C1A-56FE-A4D4AFEB9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5638B18-FBDE-BD9C-A778-A4D9567DBDC4}"/>
              </a:ext>
            </a:extLst>
          </p:cNvPr>
          <p:cNvSpPr>
            <a:spLocks noGrp="1"/>
          </p:cNvSpPr>
          <p:nvPr>
            <p:ph type="dt" sz="half" idx="10"/>
          </p:nvPr>
        </p:nvSpPr>
        <p:spPr/>
        <p:txBody>
          <a:bodyPr/>
          <a:lstStyle/>
          <a:p>
            <a:fld id="{504764AD-FA43-E64F-A2A8-9F62D1F1C525}" type="datetimeFigureOut">
              <a:rPr lang="en-US" smtClean="0"/>
              <a:pPr/>
              <a:t>7/19/2022</a:t>
            </a:fld>
            <a:endParaRPr lang="en-US"/>
          </a:p>
        </p:txBody>
      </p:sp>
      <p:sp>
        <p:nvSpPr>
          <p:cNvPr id="6" name="Footer Placeholder 5">
            <a:extLst>
              <a:ext uri="{FF2B5EF4-FFF2-40B4-BE49-F238E27FC236}">
                <a16:creationId xmlns="" xmlns:a16="http://schemas.microsoft.com/office/drawing/2014/main" id="{7F20926D-9495-906B-BF02-6F3A3FB8E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7AAA5D3-8D88-A2B9-7E26-7D20D481B738}"/>
              </a:ext>
            </a:extLst>
          </p:cNvPr>
          <p:cNvSpPr>
            <a:spLocks noGrp="1"/>
          </p:cNvSpPr>
          <p:nvPr>
            <p:ph type="sldNum" sz="quarter" idx="12"/>
          </p:nvPr>
        </p:nvSpPr>
        <p:spPr/>
        <p:txBody>
          <a:body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2164052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BA3126D-3DCB-26C6-7770-BC6826DA6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58588B9-41FF-CF3E-58EA-123107C2C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704EEE-C295-358D-E5B3-E84733A956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764AD-FA43-E64F-A2A8-9F62D1F1C525}" type="datetimeFigureOut">
              <a:rPr lang="en-US" smtClean="0"/>
              <a:pPr/>
              <a:t>7/19/2022</a:t>
            </a:fld>
            <a:endParaRPr lang="en-US"/>
          </a:p>
        </p:txBody>
      </p:sp>
      <p:sp>
        <p:nvSpPr>
          <p:cNvPr id="5" name="Footer Placeholder 4">
            <a:extLst>
              <a:ext uri="{FF2B5EF4-FFF2-40B4-BE49-F238E27FC236}">
                <a16:creationId xmlns="" xmlns:a16="http://schemas.microsoft.com/office/drawing/2014/main" id="{1321209B-7060-19C8-2887-68F7B03BE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C0E43E5-5770-C07A-819D-31DB2B03A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8C33C-2629-504C-8C04-B8D15F5FAB58}" type="slidenum">
              <a:rPr lang="en-US" smtClean="0"/>
              <a:pPr/>
              <a:t>‹#›</a:t>
            </a:fld>
            <a:endParaRPr lang="en-US"/>
          </a:p>
        </p:txBody>
      </p:sp>
    </p:spTree>
    <p:extLst>
      <p:ext uri="{BB962C8B-B14F-4D97-AF65-F5344CB8AC3E}">
        <p14:creationId xmlns="" xmlns:p14="http://schemas.microsoft.com/office/powerpoint/2010/main" val="2743949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706096"/>
            <a:ext cx="7454348" cy="707886"/>
          </a:xfrm>
          <a:prstGeom prst="rect">
            <a:avLst/>
          </a:prstGeom>
          <a:noFill/>
        </p:spPr>
        <p:txBody>
          <a:bodyPr wrap="square" rtlCol="0">
            <a:spAutoFit/>
          </a:bodyPr>
          <a:lstStyle/>
          <a:p>
            <a:r>
              <a:rPr lang="en-US" sz="4000" b="1" dirty="0">
                <a:latin typeface="Gilroy ExtraBold" pitchFamily="2" charset="77"/>
              </a:rPr>
              <a:t>1 TIMOTHY 2:1-6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1458498"/>
            <a:ext cx="7593496" cy="5170646"/>
          </a:xfrm>
          <a:prstGeom prst="rect">
            <a:avLst/>
          </a:prstGeom>
          <a:noFill/>
        </p:spPr>
        <p:txBody>
          <a:bodyPr wrap="square" rtlCol="0">
            <a:spAutoFit/>
          </a:bodyPr>
          <a:lstStyle/>
          <a:p>
            <a:r>
              <a:rPr lang="en-US" sz="3000" dirty="0"/>
              <a:t>“I urge, then, first of all, that petitions, prayers, intercession and thanksgiving be made for </a:t>
            </a:r>
          </a:p>
          <a:p>
            <a:r>
              <a:rPr lang="en-US" sz="3000" b="1" dirty="0">
                <a:solidFill>
                  <a:srgbClr val="FF0000"/>
                </a:solidFill>
              </a:rPr>
              <a:t>all people</a:t>
            </a:r>
            <a:r>
              <a:rPr lang="en-US" sz="3000" dirty="0"/>
              <a:t>, for kings and all those in authority, that we may live peaceful and quiet lives in all godliness and holiness. This is good, and pleases God our Savior, who wants </a:t>
            </a:r>
            <a:r>
              <a:rPr lang="en-US" sz="3000" b="1" dirty="0">
                <a:solidFill>
                  <a:srgbClr val="FF0000"/>
                </a:solidFill>
              </a:rPr>
              <a:t>all people</a:t>
            </a:r>
            <a:r>
              <a:rPr lang="en-US" sz="3000" dirty="0"/>
              <a:t> </a:t>
            </a:r>
          </a:p>
          <a:p>
            <a:r>
              <a:rPr lang="en-US" sz="3000" dirty="0"/>
              <a:t>to be saved and to come to a knowledge of the truth. For there is one God and one mediator between God and mankind, the man Christ Jesus, who gave himself as a ransom for </a:t>
            </a:r>
          </a:p>
          <a:p>
            <a:r>
              <a:rPr lang="en-US" sz="3000" b="1" dirty="0">
                <a:solidFill>
                  <a:srgbClr val="FF0000"/>
                </a:solidFill>
              </a:rPr>
              <a:t>all people</a:t>
            </a:r>
            <a:r>
              <a:rPr lang="en-US" sz="3000" dirty="0"/>
              <a:t>…”</a:t>
            </a:r>
          </a:p>
        </p:txBody>
      </p:sp>
    </p:spTree>
    <p:extLst>
      <p:ext uri="{BB962C8B-B14F-4D97-AF65-F5344CB8AC3E}">
        <p14:creationId xmlns="" xmlns:p14="http://schemas.microsoft.com/office/powerpoint/2010/main" val="2993444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 xmlns:p14="http://schemas.microsoft.com/office/powerpoint/2010/main" val="1725758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l="58532" t="72596" r="3588" b="3346"/>
          <a:stretch/>
        </p:blipFill>
        <p:spPr>
          <a:xfrm>
            <a:off x="7573617" y="5207226"/>
            <a:ext cx="4618383" cy="1649897"/>
          </a:xfrm>
          <a:prstGeom prst="rect">
            <a:avLst/>
          </a:prstGeom>
        </p:spPr>
      </p:pic>
      <p:sp>
        <p:nvSpPr>
          <p:cNvPr id="3" name="TextBox 2">
            <a:extLst>
              <a:ext uri="{FF2B5EF4-FFF2-40B4-BE49-F238E27FC236}">
                <a16:creationId xmlns="" xmlns:a16="http://schemas.microsoft.com/office/drawing/2014/main" id="{76867985-006A-5127-9999-6866C56A32A6}"/>
              </a:ext>
            </a:extLst>
          </p:cNvPr>
          <p:cNvSpPr txBox="1"/>
          <p:nvPr/>
        </p:nvSpPr>
        <p:spPr>
          <a:xfrm>
            <a:off x="930507" y="1859340"/>
            <a:ext cx="10330985" cy="1569660"/>
          </a:xfrm>
          <a:prstGeom prst="rect">
            <a:avLst/>
          </a:prstGeom>
          <a:noFill/>
        </p:spPr>
        <p:txBody>
          <a:bodyPr wrap="square" rtlCol="0">
            <a:spAutoFit/>
          </a:bodyPr>
          <a:lstStyle/>
          <a:p>
            <a:pPr algn="ctr"/>
            <a:r>
              <a:rPr lang="en-US" sz="4800" b="1" dirty="0">
                <a:solidFill>
                  <a:srgbClr val="FF0000"/>
                </a:solidFill>
              </a:rPr>
              <a:t>Talk to Jesus </a:t>
            </a:r>
            <a:r>
              <a:rPr lang="en-US" sz="4800" b="1" dirty="0"/>
              <a:t>about your friends before your talk to your friends about Jesus. </a:t>
            </a:r>
          </a:p>
        </p:txBody>
      </p:sp>
    </p:spTree>
    <p:extLst>
      <p:ext uri="{BB962C8B-B14F-4D97-AF65-F5344CB8AC3E}">
        <p14:creationId xmlns="" xmlns:p14="http://schemas.microsoft.com/office/powerpoint/2010/main" val="1940873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123999"/>
            <a:ext cx="10330985" cy="3939540"/>
          </a:xfrm>
          <a:prstGeom prst="rect">
            <a:avLst/>
          </a:prstGeom>
          <a:noFill/>
        </p:spPr>
        <p:txBody>
          <a:bodyPr wrap="square" rtlCol="0">
            <a:spAutoFit/>
          </a:bodyPr>
          <a:lstStyle/>
          <a:p>
            <a:pPr algn="ctr"/>
            <a:r>
              <a:rPr lang="en-US" sz="5000" b="1" dirty="0"/>
              <a:t>“When you get to heaven, you will realize that everyone there was a result of someone’s prayer.” </a:t>
            </a:r>
          </a:p>
          <a:p>
            <a:pPr algn="ctr"/>
            <a:endParaRPr lang="en-US" sz="5000" b="1" dirty="0"/>
          </a:p>
          <a:p>
            <a:pPr algn="ctr"/>
            <a:r>
              <a:rPr lang="en-US" sz="5000" b="1" dirty="0"/>
              <a:t>—Dick Eastman</a:t>
            </a:r>
          </a:p>
        </p:txBody>
      </p:sp>
    </p:spTree>
    <p:extLst>
      <p:ext uri="{BB962C8B-B14F-4D97-AF65-F5344CB8AC3E}">
        <p14:creationId xmlns="" xmlns:p14="http://schemas.microsoft.com/office/powerpoint/2010/main" val="1567025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83196"/>
            <a:ext cx="5707117" cy="784830"/>
          </a:xfrm>
          <a:prstGeom prst="rect">
            <a:avLst/>
          </a:prstGeom>
          <a:noFill/>
        </p:spPr>
        <p:txBody>
          <a:bodyPr wrap="square" rtlCol="0">
            <a:spAutoFit/>
          </a:bodyPr>
          <a:lstStyle/>
          <a:p>
            <a:r>
              <a:rPr lang="en-US" sz="4500" b="1" dirty="0">
                <a:latin typeface="Gilroy ExtraBold" pitchFamily="2" charset="77"/>
              </a:rPr>
              <a:t>Isaiah 43:1 (NLT)</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2169825"/>
          </a:xfrm>
          <a:prstGeom prst="rect">
            <a:avLst/>
          </a:prstGeom>
          <a:noFill/>
        </p:spPr>
        <p:txBody>
          <a:bodyPr wrap="square" rtlCol="0">
            <a:spAutoFit/>
          </a:bodyPr>
          <a:lstStyle/>
          <a:p>
            <a:r>
              <a:rPr lang="en-US" sz="4500" b="1" dirty="0"/>
              <a:t>“Do not be afraid, for I have ransomed you. I have </a:t>
            </a:r>
            <a:r>
              <a:rPr lang="en-US" sz="4500" b="1" dirty="0">
                <a:solidFill>
                  <a:srgbClr val="FF0000"/>
                </a:solidFill>
              </a:rPr>
              <a:t>called you by name</a:t>
            </a:r>
            <a:r>
              <a:rPr lang="en-US" sz="4500" b="1" dirty="0"/>
              <a:t>; you are mine.” </a:t>
            </a:r>
          </a:p>
        </p:txBody>
      </p:sp>
    </p:spTree>
    <p:extLst>
      <p:ext uri="{BB962C8B-B14F-4D97-AF65-F5344CB8AC3E}">
        <p14:creationId xmlns="" xmlns:p14="http://schemas.microsoft.com/office/powerpoint/2010/main" val="13929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23561"/>
            <a:ext cx="5707117" cy="784830"/>
          </a:xfrm>
          <a:prstGeom prst="rect">
            <a:avLst/>
          </a:prstGeom>
          <a:noFill/>
        </p:spPr>
        <p:txBody>
          <a:bodyPr wrap="square" rtlCol="0">
            <a:spAutoFit/>
          </a:bodyPr>
          <a:lstStyle/>
          <a:p>
            <a:r>
              <a:rPr lang="en-US" sz="4500" b="1" dirty="0">
                <a:latin typeface="Gilroy ExtraBold" pitchFamily="2" charset="77"/>
              </a:rPr>
              <a:t>Luke 10:20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2862322"/>
          </a:xfrm>
          <a:prstGeom prst="rect">
            <a:avLst/>
          </a:prstGeom>
          <a:noFill/>
        </p:spPr>
        <p:txBody>
          <a:bodyPr wrap="square" rtlCol="0">
            <a:spAutoFit/>
          </a:bodyPr>
          <a:lstStyle/>
          <a:p>
            <a:r>
              <a:rPr lang="en-US" sz="4500" b="1" dirty="0"/>
              <a:t>“Do not rejoice that the spirits submit to you, but rejoice that </a:t>
            </a:r>
            <a:r>
              <a:rPr lang="en-US" sz="4500" b="1" dirty="0">
                <a:solidFill>
                  <a:srgbClr val="FF0000"/>
                </a:solidFill>
              </a:rPr>
              <a:t>your names</a:t>
            </a:r>
            <a:r>
              <a:rPr lang="en-US" sz="4500" b="1" dirty="0"/>
              <a:t> are written in heaven.” </a:t>
            </a:r>
          </a:p>
        </p:txBody>
      </p:sp>
    </p:spTree>
    <p:extLst>
      <p:ext uri="{BB962C8B-B14F-4D97-AF65-F5344CB8AC3E}">
        <p14:creationId xmlns="" xmlns:p14="http://schemas.microsoft.com/office/powerpoint/2010/main" val="2492804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23561"/>
            <a:ext cx="5707117" cy="784830"/>
          </a:xfrm>
          <a:prstGeom prst="rect">
            <a:avLst/>
          </a:prstGeom>
          <a:noFill/>
        </p:spPr>
        <p:txBody>
          <a:bodyPr wrap="square" rtlCol="0">
            <a:spAutoFit/>
          </a:bodyPr>
          <a:lstStyle/>
          <a:p>
            <a:r>
              <a:rPr lang="en-US" sz="4500" b="1" dirty="0">
                <a:latin typeface="Gilroy ExtraBold" pitchFamily="2" charset="77"/>
              </a:rPr>
              <a:t>John 10:3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2169825"/>
          </a:xfrm>
          <a:prstGeom prst="rect">
            <a:avLst/>
          </a:prstGeom>
          <a:noFill/>
        </p:spPr>
        <p:txBody>
          <a:bodyPr wrap="square" rtlCol="0">
            <a:spAutoFit/>
          </a:bodyPr>
          <a:lstStyle/>
          <a:p>
            <a:r>
              <a:rPr lang="en-US" sz="4500" b="1" dirty="0"/>
              <a:t>“He calls his own sheep </a:t>
            </a:r>
          </a:p>
          <a:p>
            <a:r>
              <a:rPr lang="en-US" sz="4500" b="1" dirty="0">
                <a:solidFill>
                  <a:srgbClr val="FF0000"/>
                </a:solidFill>
              </a:rPr>
              <a:t>by name</a:t>
            </a:r>
            <a:r>
              <a:rPr lang="en-US" sz="4500" b="1" dirty="0"/>
              <a:t> and leads them out.”</a:t>
            </a:r>
            <a:br>
              <a:rPr lang="en-US" sz="4500" b="1" dirty="0"/>
            </a:br>
            <a:endParaRPr lang="en-US" sz="4500" b="1" dirty="0"/>
          </a:p>
        </p:txBody>
      </p:sp>
    </p:spTree>
    <p:extLst>
      <p:ext uri="{BB962C8B-B14F-4D97-AF65-F5344CB8AC3E}">
        <p14:creationId xmlns="" xmlns:p14="http://schemas.microsoft.com/office/powerpoint/2010/main" val="1344736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23561"/>
            <a:ext cx="6868811" cy="784830"/>
          </a:xfrm>
          <a:prstGeom prst="rect">
            <a:avLst/>
          </a:prstGeom>
          <a:noFill/>
        </p:spPr>
        <p:txBody>
          <a:bodyPr wrap="square" rtlCol="0">
            <a:spAutoFit/>
          </a:bodyPr>
          <a:lstStyle/>
          <a:p>
            <a:r>
              <a:rPr lang="en-US" sz="4500" b="1" dirty="0">
                <a:latin typeface="Gilroy ExtraBold" pitchFamily="2" charset="77"/>
              </a:rPr>
              <a:t>Revelation 21:26-27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3785652"/>
          </a:xfrm>
          <a:prstGeom prst="rect">
            <a:avLst/>
          </a:prstGeom>
          <a:noFill/>
        </p:spPr>
        <p:txBody>
          <a:bodyPr wrap="square" rtlCol="0">
            <a:spAutoFit/>
          </a:bodyPr>
          <a:lstStyle/>
          <a:p>
            <a:r>
              <a:rPr lang="en-US" sz="4000" b="1" dirty="0"/>
              <a:t>And into [New Jerusalem] will be brought the glory and honor of the nations. But nothing unclean will ever enter it … but only those </a:t>
            </a:r>
            <a:r>
              <a:rPr lang="en-US" sz="4000" b="1" dirty="0">
                <a:solidFill>
                  <a:srgbClr val="FF0000"/>
                </a:solidFill>
              </a:rPr>
              <a:t>whose names are written in the Lamb’s Book of Life.</a:t>
            </a:r>
          </a:p>
        </p:txBody>
      </p:sp>
    </p:spTree>
    <p:extLst>
      <p:ext uri="{BB962C8B-B14F-4D97-AF65-F5344CB8AC3E}">
        <p14:creationId xmlns="" xmlns:p14="http://schemas.microsoft.com/office/powerpoint/2010/main" val="3296884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575777"/>
            <a:ext cx="10330985" cy="4708981"/>
          </a:xfrm>
          <a:prstGeom prst="rect">
            <a:avLst/>
          </a:prstGeom>
          <a:noFill/>
        </p:spPr>
        <p:txBody>
          <a:bodyPr wrap="square" rtlCol="0">
            <a:spAutoFit/>
          </a:bodyPr>
          <a:lstStyle/>
          <a:p>
            <a:pPr algn="ctr"/>
            <a:r>
              <a:rPr lang="en-US" sz="5000" b="1" dirty="0">
                <a:solidFill>
                  <a:srgbClr val="FF0000"/>
                </a:solidFill>
              </a:rPr>
              <a:t>8 billion names for the 1 Name</a:t>
            </a:r>
          </a:p>
          <a:p>
            <a:pPr algn="ctr"/>
            <a:endParaRPr lang="en-US" sz="5000" b="1" dirty="0"/>
          </a:p>
          <a:p>
            <a:pPr algn="ctr"/>
            <a:r>
              <a:rPr lang="en-US" sz="5000" b="1" dirty="0"/>
              <a:t>We want to pray for 8 billion people by name so they will know the one name, the only name, that can save them—the name of Jesus. </a:t>
            </a:r>
          </a:p>
        </p:txBody>
      </p:sp>
    </p:spTree>
    <p:extLst>
      <p:ext uri="{BB962C8B-B14F-4D97-AF65-F5344CB8AC3E}">
        <p14:creationId xmlns="" xmlns:p14="http://schemas.microsoft.com/office/powerpoint/2010/main" val="2520376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531430"/>
            <a:ext cx="10330985" cy="2092881"/>
          </a:xfrm>
          <a:prstGeom prst="rect">
            <a:avLst/>
          </a:prstGeom>
          <a:noFill/>
        </p:spPr>
        <p:txBody>
          <a:bodyPr wrap="square" rtlCol="0">
            <a:spAutoFit/>
          </a:bodyPr>
          <a:lstStyle/>
          <a:p>
            <a:pPr algn="ctr"/>
            <a:r>
              <a:rPr lang="en-US" sz="5000" b="1" spc="300" dirty="0">
                <a:solidFill>
                  <a:srgbClr val="FF0000"/>
                </a:solidFill>
              </a:rPr>
              <a:t>&lt;&lt;ACTION POINT&gt;&gt; </a:t>
            </a:r>
          </a:p>
          <a:p>
            <a:pPr algn="ctr"/>
            <a:endParaRPr lang="en-US" sz="3000" b="1" dirty="0"/>
          </a:p>
          <a:p>
            <a:pPr algn="ctr"/>
            <a:r>
              <a:rPr lang="en-US" sz="5000" b="1" dirty="0"/>
              <a:t>Will you pray for </a:t>
            </a:r>
            <a:r>
              <a:rPr lang="en-US" sz="5000" b="1" dirty="0">
                <a:solidFill>
                  <a:srgbClr val="FF0000"/>
                </a:solidFill>
              </a:rPr>
              <a:t>5 people</a:t>
            </a:r>
            <a:r>
              <a:rPr lang="en-US" sz="5000" b="1" dirty="0"/>
              <a:t> by name?</a:t>
            </a:r>
            <a:endParaRPr lang="en-US" sz="5000" dirty="0"/>
          </a:p>
        </p:txBody>
      </p:sp>
    </p:spTree>
    <p:extLst>
      <p:ext uri="{BB962C8B-B14F-4D97-AF65-F5344CB8AC3E}">
        <p14:creationId xmlns="" xmlns:p14="http://schemas.microsoft.com/office/powerpoint/2010/main" val="1496833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 xmlns:p14="http://schemas.microsoft.com/office/powerpoint/2010/main" val="235343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72F76E41-2CFF-0848-5DCC-F686A44D163A}"/>
              </a:ext>
            </a:extLst>
          </p:cNvPr>
          <p:cNvSpPr/>
          <p:nvPr/>
        </p:nvSpPr>
        <p:spPr>
          <a:xfrm>
            <a:off x="-4800" y="4867334"/>
            <a:ext cx="12196799" cy="1701417"/>
          </a:xfrm>
          <a:prstGeom prst="rect">
            <a:avLst/>
          </a:prstGeom>
          <a:solidFill>
            <a:srgbClr val="1C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6FB5E62F-E96C-7642-5049-A1048831695B}"/>
              </a:ext>
            </a:extLst>
          </p:cNvPr>
          <p:cNvSpPr/>
          <p:nvPr/>
        </p:nvSpPr>
        <p:spPr>
          <a:xfrm>
            <a:off x="-1" y="3185253"/>
            <a:ext cx="12192000" cy="1108451"/>
          </a:xfrm>
          <a:prstGeom prst="rect">
            <a:avLst/>
          </a:prstGeom>
          <a:solidFill>
            <a:srgbClr val="FA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C9224058-154E-C64A-F245-79E7F1062A39}"/>
              </a:ext>
            </a:extLst>
          </p:cNvPr>
          <p:cNvSpPr/>
          <p:nvPr/>
        </p:nvSpPr>
        <p:spPr>
          <a:xfrm>
            <a:off x="0" y="1630017"/>
            <a:ext cx="12192000" cy="1013792"/>
          </a:xfrm>
          <a:prstGeom prst="rect">
            <a:avLst/>
          </a:prstGeom>
          <a:solidFill>
            <a:srgbClr val="DB2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1C859E5A-4DB6-3C8C-13A8-70916CBF5949}"/>
              </a:ext>
            </a:extLst>
          </p:cNvPr>
          <p:cNvSpPr txBox="1"/>
          <p:nvPr/>
        </p:nvSpPr>
        <p:spPr>
          <a:xfrm>
            <a:off x="2909421" y="528272"/>
            <a:ext cx="7774130" cy="707886"/>
          </a:xfrm>
          <a:prstGeom prst="rect">
            <a:avLst/>
          </a:prstGeom>
          <a:noFill/>
        </p:spPr>
        <p:txBody>
          <a:bodyPr wrap="square" rtlCol="0">
            <a:spAutoFit/>
          </a:bodyPr>
          <a:lstStyle/>
          <a:p>
            <a:pPr algn="ctr"/>
            <a:r>
              <a:rPr lang="en-US" sz="4000" b="1" dirty="0">
                <a:latin typeface="Gilroy ExtraBold" pitchFamily="2" charset="77"/>
              </a:rPr>
              <a:t>1 Timothy 2:1-6 &gt; ALL PEOPLE</a:t>
            </a:r>
          </a:p>
        </p:txBody>
      </p:sp>
      <p:sp>
        <p:nvSpPr>
          <p:cNvPr id="4" name="TextBox 3">
            <a:extLst>
              <a:ext uri="{FF2B5EF4-FFF2-40B4-BE49-F238E27FC236}">
                <a16:creationId xmlns="" xmlns:a16="http://schemas.microsoft.com/office/drawing/2014/main" id="{F5485C75-9E91-5044-E19E-991CC8855FFD}"/>
              </a:ext>
            </a:extLst>
          </p:cNvPr>
          <p:cNvSpPr txBox="1"/>
          <p:nvPr/>
        </p:nvSpPr>
        <p:spPr>
          <a:xfrm>
            <a:off x="336885" y="1787493"/>
            <a:ext cx="6043122" cy="707886"/>
          </a:xfrm>
          <a:prstGeom prst="rect">
            <a:avLst/>
          </a:prstGeom>
          <a:noFill/>
        </p:spPr>
        <p:txBody>
          <a:bodyPr wrap="square" rtlCol="0">
            <a:spAutoFit/>
          </a:bodyPr>
          <a:lstStyle/>
          <a:p>
            <a:r>
              <a:rPr lang="en-US" sz="4000" b="1" dirty="0">
                <a:solidFill>
                  <a:schemeClr val="bg1"/>
                </a:solidFill>
                <a:latin typeface="Avenir Book" panose="02000503020000020003" pitchFamily="2" charset="0"/>
              </a:rPr>
              <a:t>1. Pray for </a:t>
            </a:r>
            <a:r>
              <a:rPr lang="en-US" sz="4000" b="1" u="sng" dirty="0">
                <a:solidFill>
                  <a:schemeClr val="bg1"/>
                </a:solidFill>
                <a:latin typeface="Avenir Book" panose="02000503020000020003" pitchFamily="2" charset="0"/>
              </a:rPr>
              <a:t>ALL PEOPLE</a:t>
            </a:r>
          </a:p>
        </p:txBody>
      </p:sp>
      <p:sp>
        <p:nvSpPr>
          <p:cNvPr id="6" name="TextBox 5">
            <a:extLst>
              <a:ext uri="{FF2B5EF4-FFF2-40B4-BE49-F238E27FC236}">
                <a16:creationId xmlns="" xmlns:a16="http://schemas.microsoft.com/office/drawing/2014/main" id="{BBF85B90-1018-EABF-CFA5-C63BEE457D99}"/>
              </a:ext>
            </a:extLst>
          </p:cNvPr>
          <p:cNvSpPr txBox="1"/>
          <p:nvPr/>
        </p:nvSpPr>
        <p:spPr>
          <a:xfrm>
            <a:off x="336886" y="3437433"/>
            <a:ext cx="9582366" cy="707886"/>
          </a:xfrm>
          <a:prstGeom prst="rect">
            <a:avLst/>
          </a:prstGeom>
          <a:noFill/>
        </p:spPr>
        <p:txBody>
          <a:bodyPr wrap="square" rtlCol="0">
            <a:spAutoFit/>
          </a:bodyPr>
          <a:lstStyle/>
          <a:p>
            <a:r>
              <a:rPr lang="en-US" sz="4000" b="1" dirty="0">
                <a:solidFill>
                  <a:schemeClr val="bg1"/>
                </a:solidFill>
                <a:latin typeface="Avenir Book" panose="02000503020000020003" pitchFamily="2" charset="0"/>
              </a:rPr>
              <a:t>2. God wants </a:t>
            </a:r>
            <a:r>
              <a:rPr lang="en-US" sz="4000" b="1" u="sng" dirty="0">
                <a:solidFill>
                  <a:schemeClr val="bg1"/>
                </a:solidFill>
                <a:latin typeface="Avenir Book" panose="02000503020000020003" pitchFamily="2" charset="0"/>
              </a:rPr>
              <a:t>ALL PEOPLE</a:t>
            </a:r>
            <a:r>
              <a:rPr lang="en-US" sz="4000" b="1" dirty="0">
                <a:solidFill>
                  <a:schemeClr val="bg1"/>
                </a:solidFill>
                <a:latin typeface="Avenir Book" panose="02000503020000020003" pitchFamily="2" charset="0"/>
              </a:rPr>
              <a:t> to be saved</a:t>
            </a:r>
          </a:p>
        </p:txBody>
      </p:sp>
      <p:sp>
        <p:nvSpPr>
          <p:cNvPr id="7" name="TextBox 6">
            <a:extLst>
              <a:ext uri="{FF2B5EF4-FFF2-40B4-BE49-F238E27FC236}">
                <a16:creationId xmlns="" xmlns:a16="http://schemas.microsoft.com/office/drawing/2014/main" id="{1F8A43A1-E63B-490E-83C2-0210CD7AC265}"/>
              </a:ext>
            </a:extLst>
          </p:cNvPr>
          <p:cNvSpPr txBox="1"/>
          <p:nvPr/>
        </p:nvSpPr>
        <p:spPr>
          <a:xfrm>
            <a:off x="336885" y="5141763"/>
            <a:ext cx="11252141" cy="677108"/>
          </a:xfrm>
          <a:prstGeom prst="rect">
            <a:avLst/>
          </a:prstGeom>
          <a:noFill/>
        </p:spPr>
        <p:txBody>
          <a:bodyPr wrap="square" rtlCol="0">
            <a:spAutoFit/>
          </a:bodyPr>
          <a:lstStyle/>
          <a:p>
            <a:r>
              <a:rPr lang="en-US" sz="3800" b="1" dirty="0">
                <a:solidFill>
                  <a:schemeClr val="bg1"/>
                </a:solidFill>
                <a:latin typeface="Avenir Book" panose="02000503020000020003" pitchFamily="2" charset="0"/>
              </a:rPr>
              <a:t>3. Jesus gave His life as a ransom for </a:t>
            </a:r>
            <a:r>
              <a:rPr lang="en-US" sz="3800" b="1" u="sng" dirty="0">
                <a:solidFill>
                  <a:schemeClr val="bg1"/>
                </a:solidFill>
                <a:latin typeface="Avenir Book" panose="02000503020000020003" pitchFamily="2" charset="0"/>
              </a:rPr>
              <a:t>ALL PEOPLE</a:t>
            </a:r>
            <a:r>
              <a:rPr lang="en-US" sz="3800" b="1" dirty="0">
                <a:solidFill>
                  <a:schemeClr val="bg1"/>
                </a:solidFill>
                <a:latin typeface="Avenir Book" panose="02000503020000020003" pitchFamily="2" charset="0"/>
              </a:rPr>
              <a:t> </a:t>
            </a:r>
          </a:p>
        </p:txBody>
      </p:sp>
    </p:spTree>
    <p:extLst>
      <p:ext uri="{BB962C8B-B14F-4D97-AF65-F5344CB8AC3E}">
        <p14:creationId xmlns="" xmlns:p14="http://schemas.microsoft.com/office/powerpoint/2010/main" val="3924309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442051"/>
            <a:ext cx="10330985" cy="3170099"/>
          </a:xfrm>
          <a:prstGeom prst="rect">
            <a:avLst/>
          </a:prstGeom>
          <a:noFill/>
        </p:spPr>
        <p:txBody>
          <a:bodyPr wrap="square" rtlCol="0">
            <a:spAutoFit/>
          </a:bodyPr>
          <a:lstStyle/>
          <a:p>
            <a:pPr algn="ctr"/>
            <a:r>
              <a:rPr lang="en-US" sz="5000" b="1" dirty="0"/>
              <a:t>The key to successful evangelism is authentic relationships and relationships are built one conversation at a time. </a:t>
            </a:r>
          </a:p>
        </p:txBody>
      </p:sp>
    </p:spTree>
    <p:extLst>
      <p:ext uri="{BB962C8B-B14F-4D97-AF65-F5344CB8AC3E}">
        <p14:creationId xmlns="" xmlns:p14="http://schemas.microsoft.com/office/powerpoint/2010/main" val="2445567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408482"/>
            <a:ext cx="10330985" cy="5016758"/>
          </a:xfrm>
          <a:prstGeom prst="rect">
            <a:avLst/>
          </a:prstGeom>
          <a:noFill/>
        </p:spPr>
        <p:txBody>
          <a:bodyPr wrap="square" rtlCol="0">
            <a:spAutoFit/>
          </a:bodyPr>
          <a:lstStyle/>
          <a:p>
            <a:pPr algn="ctr"/>
            <a:r>
              <a:rPr lang="en-US" sz="4000" b="1" dirty="0"/>
              <a:t>M</a:t>
            </a:r>
            <a:r>
              <a:rPr lang="x-none" sz="4000" b="1"/>
              <a:t>any people in the Bible got saved because of </a:t>
            </a:r>
            <a:r>
              <a:rPr lang="en-US" sz="4000" b="1" dirty="0"/>
              <a:t>one</a:t>
            </a:r>
            <a:r>
              <a:rPr lang="x-none" sz="4000" b="1"/>
              <a:t> conversation. </a:t>
            </a:r>
            <a:endParaRPr lang="en-US" sz="4000" b="1" dirty="0"/>
          </a:p>
          <a:p>
            <a:pPr algn="ctr"/>
            <a:endParaRPr lang="en-US" sz="2000" b="1" dirty="0"/>
          </a:p>
          <a:p>
            <a:pPr algn="ctr"/>
            <a:r>
              <a:rPr lang="x-none" sz="4000" b="1"/>
              <a:t>Acts 8</a:t>
            </a:r>
            <a:r>
              <a:rPr lang="en-US" sz="4000" b="1" dirty="0"/>
              <a:t> –</a:t>
            </a:r>
            <a:r>
              <a:rPr lang="x-none" sz="4000" b="1"/>
              <a:t> Philip </a:t>
            </a:r>
            <a:r>
              <a:rPr lang="en-US" sz="4000" b="1" dirty="0"/>
              <a:t>and </a:t>
            </a:r>
            <a:r>
              <a:rPr lang="x-none" sz="4000" b="1"/>
              <a:t>Ethiopian eunuch</a:t>
            </a:r>
            <a:endParaRPr lang="en-US" sz="4000" dirty="0"/>
          </a:p>
          <a:p>
            <a:pPr algn="ctr"/>
            <a:r>
              <a:rPr lang="en-US" sz="2000" b="1" dirty="0"/>
              <a:t> </a:t>
            </a:r>
            <a:endParaRPr lang="en-US" sz="2000" dirty="0"/>
          </a:p>
          <a:p>
            <a:pPr algn="ctr"/>
            <a:r>
              <a:rPr lang="en-US" sz="4000" b="1" dirty="0"/>
              <a:t>Acts 10 –</a:t>
            </a:r>
            <a:r>
              <a:rPr lang="x-none" sz="4000" b="1"/>
              <a:t> </a:t>
            </a:r>
            <a:r>
              <a:rPr lang="en-US" sz="4000" b="1" dirty="0"/>
              <a:t>Peter and Cornelius</a:t>
            </a:r>
          </a:p>
          <a:p>
            <a:pPr algn="ctr"/>
            <a:endParaRPr lang="en-US" sz="2000" dirty="0"/>
          </a:p>
          <a:p>
            <a:pPr algn="ctr"/>
            <a:r>
              <a:rPr lang="en-US" sz="4000" b="1" dirty="0"/>
              <a:t>Acts 16 –</a:t>
            </a:r>
            <a:r>
              <a:rPr lang="x-none" sz="4000" b="1"/>
              <a:t> </a:t>
            </a:r>
            <a:r>
              <a:rPr lang="en-US" sz="4000" b="1" dirty="0"/>
              <a:t>Paul and Lydia</a:t>
            </a:r>
          </a:p>
          <a:p>
            <a:pPr algn="ctr"/>
            <a:endParaRPr lang="en-US" sz="2000" dirty="0"/>
          </a:p>
          <a:p>
            <a:pPr algn="ctr"/>
            <a:r>
              <a:rPr lang="en-US" sz="4000" b="1" dirty="0"/>
              <a:t>John 4  –</a:t>
            </a:r>
            <a:r>
              <a:rPr lang="x-none" sz="4000" b="1"/>
              <a:t> </a:t>
            </a:r>
            <a:r>
              <a:rPr lang="en-US" sz="4000" b="1" dirty="0"/>
              <a:t> Jesus and the woman at the well</a:t>
            </a:r>
            <a:endParaRPr lang="en-US" sz="4000" dirty="0"/>
          </a:p>
        </p:txBody>
      </p:sp>
    </p:spTree>
    <p:extLst>
      <p:ext uri="{BB962C8B-B14F-4D97-AF65-F5344CB8AC3E}">
        <p14:creationId xmlns="" xmlns:p14="http://schemas.microsoft.com/office/powerpoint/2010/main" val="2579215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408482"/>
            <a:ext cx="10330985" cy="5170646"/>
          </a:xfrm>
          <a:prstGeom prst="rect">
            <a:avLst/>
          </a:prstGeom>
          <a:noFill/>
        </p:spPr>
        <p:txBody>
          <a:bodyPr wrap="square" rtlCol="0">
            <a:spAutoFit/>
          </a:bodyPr>
          <a:lstStyle/>
          <a:p>
            <a:pPr algn="ctr"/>
            <a:r>
              <a:rPr lang="en-US" sz="5000" b="1" spc="300" dirty="0">
                <a:solidFill>
                  <a:srgbClr val="FF0000"/>
                </a:solidFill>
              </a:rPr>
              <a:t>&lt;&lt;ACTION POINT&gt;&gt; </a:t>
            </a:r>
          </a:p>
          <a:p>
            <a:pPr algn="ctr"/>
            <a:endParaRPr lang="en-US" sz="3000" b="1" dirty="0"/>
          </a:p>
          <a:p>
            <a:pPr algn="ctr"/>
            <a:r>
              <a:rPr lang="en-US" sz="5000" b="1" dirty="0"/>
              <a:t>Who are you going to have </a:t>
            </a:r>
          </a:p>
          <a:p>
            <a:pPr algn="ctr"/>
            <a:r>
              <a:rPr lang="en-US" sz="5000" b="1" dirty="0">
                <a:solidFill>
                  <a:srgbClr val="FF0000"/>
                </a:solidFill>
              </a:rPr>
              <a:t>a conversation</a:t>
            </a:r>
            <a:r>
              <a:rPr lang="en-US" sz="5000" b="1" dirty="0"/>
              <a:t> with this week?</a:t>
            </a:r>
          </a:p>
          <a:p>
            <a:pPr algn="ctr"/>
            <a:endParaRPr lang="en-US" sz="5000" b="1" dirty="0"/>
          </a:p>
          <a:p>
            <a:pPr algn="ctr"/>
            <a:r>
              <a:rPr lang="en-US" sz="5000" b="1" dirty="0">
                <a:solidFill>
                  <a:srgbClr val="FF0000"/>
                </a:solidFill>
              </a:rPr>
              <a:t>Listen</a:t>
            </a:r>
            <a:r>
              <a:rPr lang="en-US" sz="5000" b="1" dirty="0"/>
              <a:t> with empathy to their story, their hurts, fears, and doubts.</a:t>
            </a:r>
            <a:endParaRPr lang="en-US" sz="5000" dirty="0"/>
          </a:p>
        </p:txBody>
      </p:sp>
    </p:spTree>
    <p:extLst>
      <p:ext uri="{BB962C8B-B14F-4D97-AF65-F5344CB8AC3E}">
        <p14:creationId xmlns="" xmlns:p14="http://schemas.microsoft.com/office/powerpoint/2010/main" val="3343395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 xmlns:p14="http://schemas.microsoft.com/office/powerpoint/2010/main" val="3279056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567408"/>
            <a:ext cx="10330985" cy="5016758"/>
          </a:xfrm>
          <a:prstGeom prst="rect">
            <a:avLst/>
          </a:prstGeom>
          <a:noFill/>
        </p:spPr>
        <p:txBody>
          <a:bodyPr wrap="square" rtlCol="0">
            <a:spAutoFit/>
          </a:bodyPr>
          <a:lstStyle/>
          <a:p>
            <a:pPr algn="ctr"/>
            <a:r>
              <a:rPr lang="en-US" sz="4000" b="1" dirty="0"/>
              <a:t>“Jesus spent his time eating and drinking—a lot of his time. He was a party animal. His mission strategy was a long meal, stretching into the evening. He did evangelism and discipleship round a table with some grilled fish, a loaf of bread, and a pitcher of wine.” </a:t>
            </a:r>
          </a:p>
          <a:p>
            <a:pPr algn="ctr"/>
            <a:endParaRPr lang="en-US" sz="4000" b="1" dirty="0"/>
          </a:p>
          <a:p>
            <a:pPr algn="ctr"/>
            <a:r>
              <a:rPr lang="en-US" sz="4000" b="1" dirty="0"/>
              <a:t>—Tim Chester</a:t>
            </a:r>
          </a:p>
        </p:txBody>
      </p:sp>
    </p:spTree>
    <p:extLst>
      <p:ext uri="{BB962C8B-B14F-4D97-AF65-F5344CB8AC3E}">
        <p14:creationId xmlns="" xmlns:p14="http://schemas.microsoft.com/office/powerpoint/2010/main" val="3340892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481808"/>
            <a:ext cx="10330985" cy="2862322"/>
          </a:xfrm>
          <a:prstGeom prst="rect">
            <a:avLst/>
          </a:prstGeom>
          <a:noFill/>
        </p:spPr>
        <p:txBody>
          <a:bodyPr wrap="square" rtlCol="0">
            <a:spAutoFit/>
          </a:bodyPr>
          <a:lstStyle/>
          <a:p>
            <a:pPr algn="ctr"/>
            <a:r>
              <a:rPr lang="en-US" sz="4500" b="1" dirty="0"/>
              <a:t>“In Luke’s Gospel Jesus is either going to a meal, at a meal, or coming from a meal.” </a:t>
            </a:r>
          </a:p>
          <a:p>
            <a:pPr algn="ctr"/>
            <a:endParaRPr lang="en-US" sz="4500" b="1" dirty="0"/>
          </a:p>
          <a:p>
            <a:pPr algn="ctr"/>
            <a:r>
              <a:rPr lang="en-US" sz="4500" b="1" dirty="0"/>
              <a:t>—Robert Karris</a:t>
            </a:r>
          </a:p>
        </p:txBody>
      </p:sp>
    </p:spTree>
    <p:extLst>
      <p:ext uri="{BB962C8B-B14F-4D97-AF65-F5344CB8AC3E}">
        <p14:creationId xmlns="" xmlns:p14="http://schemas.microsoft.com/office/powerpoint/2010/main" val="2143453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2018521"/>
            <a:ext cx="10330985" cy="1631216"/>
          </a:xfrm>
          <a:prstGeom prst="rect">
            <a:avLst/>
          </a:prstGeom>
          <a:noFill/>
        </p:spPr>
        <p:txBody>
          <a:bodyPr wrap="square" rtlCol="0">
            <a:spAutoFit/>
          </a:bodyPr>
          <a:lstStyle/>
          <a:p>
            <a:pPr algn="ctr"/>
            <a:r>
              <a:rPr lang="x-none" sz="5000" b="1"/>
              <a:t>You always have more influence with friends than you do with strangers. </a:t>
            </a:r>
            <a:endParaRPr lang="en-US" sz="5000" b="1" dirty="0"/>
          </a:p>
        </p:txBody>
      </p:sp>
    </p:spTree>
    <p:extLst>
      <p:ext uri="{BB962C8B-B14F-4D97-AF65-F5344CB8AC3E}">
        <p14:creationId xmlns="" xmlns:p14="http://schemas.microsoft.com/office/powerpoint/2010/main" val="39821970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687027"/>
            <a:ext cx="10330985" cy="4708981"/>
          </a:xfrm>
          <a:prstGeom prst="rect">
            <a:avLst/>
          </a:prstGeom>
          <a:noFill/>
        </p:spPr>
        <p:txBody>
          <a:bodyPr wrap="square" rtlCol="0">
            <a:spAutoFit/>
          </a:bodyPr>
          <a:lstStyle/>
          <a:p>
            <a:pPr algn="ctr"/>
            <a:r>
              <a:rPr lang="en-US" sz="5000" b="1" spc="300" dirty="0">
                <a:solidFill>
                  <a:srgbClr val="FF0000"/>
                </a:solidFill>
              </a:rPr>
              <a:t>&lt;&lt;ACTION POINT&gt;&gt; </a:t>
            </a:r>
          </a:p>
          <a:p>
            <a:pPr algn="ctr"/>
            <a:endParaRPr lang="en-US" sz="5000" b="1" dirty="0"/>
          </a:p>
          <a:p>
            <a:pPr algn="ctr"/>
            <a:r>
              <a:rPr lang="en-US" sz="5000" b="1" dirty="0"/>
              <a:t>You eat about 21 meals a week. </a:t>
            </a:r>
          </a:p>
          <a:p>
            <a:pPr algn="ctr"/>
            <a:endParaRPr lang="en-US" sz="5000" b="1" dirty="0"/>
          </a:p>
          <a:p>
            <a:pPr algn="ctr"/>
            <a:r>
              <a:rPr lang="en-US" sz="5000" b="1" dirty="0"/>
              <a:t>Can you share at least </a:t>
            </a:r>
            <a:r>
              <a:rPr lang="en-US" sz="5000" b="1" dirty="0">
                <a:solidFill>
                  <a:srgbClr val="FF0000"/>
                </a:solidFill>
              </a:rPr>
              <a:t>1 meal</a:t>
            </a:r>
            <a:r>
              <a:rPr lang="en-US" sz="5000" b="1" dirty="0"/>
              <a:t> every week with someone far from God?</a:t>
            </a:r>
            <a:endParaRPr lang="en-US" sz="5000" dirty="0"/>
          </a:p>
        </p:txBody>
      </p:sp>
    </p:spTree>
    <p:extLst>
      <p:ext uri="{BB962C8B-B14F-4D97-AF65-F5344CB8AC3E}">
        <p14:creationId xmlns="" xmlns:p14="http://schemas.microsoft.com/office/powerpoint/2010/main" val="444067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 xmlns:p14="http://schemas.microsoft.com/office/powerpoint/2010/main" val="4238422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799861"/>
            <a:ext cx="10330985" cy="2400657"/>
          </a:xfrm>
          <a:prstGeom prst="rect">
            <a:avLst/>
          </a:prstGeom>
          <a:noFill/>
        </p:spPr>
        <p:txBody>
          <a:bodyPr wrap="square" rtlCol="0">
            <a:spAutoFit/>
          </a:bodyPr>
          <a:lstStyle/>
          <a:p>
            <a:pPr algn="ctr"/>
            <a:r>
              <a:rPr lang="en-US" sz="5000" b="1" dirty="0"/>
              <a:t>People don’t care how much </a:t>
            </a:r>
          </a:p>
          <a:p>
            <a:pPr algn="ctr"/>
            <a:r>
              <a:rPr lang="en-US" sz="5000" b="1" dirty="0"/>
              <a:t>you know until they know </a:t>
            </a:r>
          </a:p>
          <a:p>
            <a:pPr algn="ctr"/>
            <a:r>
              <a:rPr lang="en-US" sz="5000" b="1" dirty="0"/>
              <a:t>how much you care.</a:t>
            </a:r>
          </a:p>
        </p:txBody>
      </p:sp>
    </p:spTree>
    <p:extLst>
      <p:ext uri="{BB962C8B-B14F-4D97-AF65-F5344CB8AC3E}">
        <p14:creationId xmlns="" xmlns:p14="http://schemas.microsoft.com/office/powerpoint/2010/main" val="3968796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
        <p:nvSpPr>
          <p:cNvPr id="3" name="TextBox 2">
            <a:extLst>
              <a:ext uri="{FF2B5EF4-FFF2-40B4-BE49-F238E27FC236}">
                <a16:creationId xmlns="" xmlns:a16="http://schemas.microsoft.com/office/drawing/2014/main" id="{AEF430BA-150C-9DE8-0CD8-C3F55E3FD559}"/>
              </a:ext>
            </a:extLst>
          </p:cNvPr>
          <p:cNvSpPr txBox="1"/>
          <p:nvPr/>
        </p:nvSpPr>
        <p:spPr>
          <a:xfrm>
            <a:off x="-643812" y="662473"/>
            <a:ext cx="12835812" cy="1323439"/>
          </a:xfrm>
          <a:prstGeom prst="rect">
            <a:avLst/>
          </a:prstGeom>
          <a:noFill/>
        </p:spPr>
        <p:txBody>
          <a:bodyPr wrap="square" rtlCol="0">
            <a:spAutoFit/>
          </a:bodyPr>
          <a:lstStyle/>
          <a:p>
            <a:pPr algn="ctr"/>
            <a:r>
              <a:rPr lang="en-US" sz="4000" b="1" dirty="0">
                <a:latin typeface="Gilroy ExtraBold" pitchFamily="2" charset="77"/>
              </a:rPr>
              <a:t>ALL PEOPLE is used 3x in 1 Timothy 2:1-6</a:t>
            </a:r>
          </a:p>
          <a:p>
            <a:pPr algn="ctr"/>
            <a:r>
              <a:rPr lang="en-US" sz="4000" b="1" dirty="0">
                <a:latin typeface="Gilroy ExtraBold" pitchFamily="2" charset="77"/>
              </a:rPr>
              <a:t> </a:t>
            </a:r>
          </a:p>
        </p:txBody>
      </p:sp>
      <p:sp>
        <p:nvSpPr>
          <p:cNvPr id="2" name="TextBox 1">
            <a:extLst>
              <a:ext uri="{FF2B5EF4-FFF2-40B4-BE49-F238E27FC236}">
                <a16:creationId xmlns="" xmlns:a16="http://schemas.microsoft.com/office/drawing/2014/main" id="{A03B4769-47D3-5E4D-B99B-DD6BCCE763B0}"/>
              </a:ext>
            </a:extLst>
          </p:cNvPr>
          <p:cNvSpPr txBox="1"/>
          <p:nvPr/>
        </p:nvSpPr>
        <p:spPr>
          <a:xfrm>
            <a:off x="3187261" y="1642851"/>
            <a:ext cx="5707117" cy="861774"/>
          </a:xfrm>
          <a:prstGeom prst="rect">
            <a:avLst/>
          </a:prstGeom>
          <a:noFill/>
        </p:spPr>
        <p:txBody>
          <a:bodyPr wrap="square" rtlCol="0">
            <a:spAutoFit/>
          </a:bodyPr>
          <a:lstStyle/>
          <a:p>
            <a:pPr algn="ctr"/>
            <a:r>
              <a:rPr lang="en-US" sz="5000" b="1" dirty="0">
                <a:latin typeface="Gilroy ExtraBold" pitchFamily="2" charset="77"/>
              </a:rPr>
              <a:t>Greek “Anthropos”</a:t>
            </a:r>
          </a:p>
        </p:txBody>
      </p:sp>
      <p:sp>
        <p:nvSpPr>
          <p:cNvPr id="6" name="TextBox 5">
            <a:extLst>
              <a:ext uri="{FF2B5EF4-FFF2-40B4-BE49-F238E27FC236}">
                <a16:creationId xmlns="" xmlns:a16="http://schemas.microsoft.com/office/drawing/2014/main" id="{A13B1C5E-705D-F4E7-63AD-319411EEEA14}"/>
              </a:ext>
            </a:extLst>
          </p:cNvPr>
          <p:cNvSpPr txBox="1"/>
          <p:nvPr/>
        </p:nvSpPr>
        <p:spPr>
          <a:xfrm>
            <a:off x="3102492" y="2926088"/>
            <a:ext cx="5987016" cy="861774"/>
          </a:xfrm>
          <a:prstGeom prst="rect">
            <a:avLst/>
          </a:prstGeom>
          <a:noFill/>
        </p:spPr>
        <p:txBody>
          <a:bodyPr wrap="square" rtlCol="0">
            <a:spAutoFit/>
          </a:bodyPr>
          <a:lstStyle/>
          <a:p>
            <a:pPr algn="ctr"/>
            <a:r>
              <a:rPr lang="en-US" sz="5000" b="1" dirty="0">
                <a:latin typeface="Gilroy ExtraBold" pitchFamily="2" charset="77"/>
              </a:rPr>
              <a:t>= Every Human Being</a:t>
            </a:r>
          </a:p>
        </p:txBody>
      </p:sp>
    </p:spTree>
    <p:extLst>
      <p:ext uri="{BB962C8B-B14F-4D97-AF65-F5344CB8AC3E}">
        <p14:creationId xmlns="" xmlns:p14="http://schemas.microsoft.com/office/powerpoint/2010/main" val="37622453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04199"/>
            <a:ext cx="5707117" cy="784830"/>
          </a:xfrm>
          <a:prstGeom prst="rect">
            <a:avLst/>
          </a:prstGeom>
          <a:noFill/>
        </p:spPr>
        <p:txBody>
          <a:bodyPr wrap="square" rtlCol="0">
            <a:spAutoFit/>
          </a:bodyPr>
          <a:lstStyle/>
          <a:p>
            <a:r>
              <a:rPr lang="en-US" sz="4500" b="1" dirty="0">
                <a:latin typeface="Gilroy ExtraBold" pitchFamily="2" charset="77"/>
              </a:rPr>
              <a:t>Matthew 5:16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2554545"/>
          </a:xfrm>
          <a:prstGeom prst="rect">
            <a:avLst/>
          </a:prstGeom>
          <a:noFill/>
        </p:spPr>
        <p:txBody>
          <a:bodyPr wrap="square" rtlCol="0">
            <a:spAutoFit/>
          </a:bodyPr>
          <a:lstStyle/>
          <a:p>
            <a:r>
              <a:rPr lang="en-US" sz="4000" b="1" dirty="0"/>
              <a:t>“In the same way, let your light shine before men, that they may see your </a:t>
            </a:r>
            <a:r>
              <a:rPr lang="en-US" sz="4000" b="1" dirty="0">
                <a:solidFill>
                  <a:srgbClr val="FF0000"/>
                </a:solidFill>
              </a:rPr>
              <a:t>good deeds </a:t>
            </a:r>
            <a:r>
              <a:rPr lang="en-US" sz="4000" b="1" dirty="0"/>
              <a:t>and praise your Father in heaven.” </a:t>
            </a:r>
          </a:p>
        </p:txBody>
      </p:sp>
    </p:spTree>
    <p:extLst>
      <p:ext uri="{BB962C8B-B14F-4D97-AF65-F5344CB8AC3E}">
        <p14:creationId xmlns="" xmlns:p14="http://schemas.microsoft.com/office/powerpoint/2010/main" val="3538382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04199"/>
            <a:ext cx="5707117" cy="784830"/>
          </a:xfrm>
          <a:prstGeom prst="rect">
            <a:avLst/>
          </a:prstGeom>
          <a:noFill/>
        </p:spPr>
        <p:txBody>
          <a:bodyPr wrap="square" rtlCol="0">
            <a:spAutoFit/>
          </a:bodyPr>
          <a:lstStyle/>
          <a:p>
            <a:r>
              <a:rPr lang="en-US" sz="4500" b="1" dirty="0">
                <a:latin typeface="Gilroy ExtraBold" pitchFamily="2" charset="77"/>
              </a:rPr>
              <a:t>Matthew 20:28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2554545"/>
          </a:xfrm>
          <a:prstGeom prst="rect">
            <a:avLst/>
          </a:prstGeom>
          <a:noFill/>
        </p:spPr>
        <p:txBody>
          <a:bodyPr wrap="square" rtlCol="0">
            <a:spAutoFit/>
          </a:bodyPr>
          <a:lstStyle/>
          <a:p>
            <a:r>
              <a:rPr lang="en-US" sz="4000" b="1" dirty="0"/>
              <a:t>“Just as the Son of Man did not come to be served, </a:t>
            </a:r>
            <a:r>
              <a:rPr lang="en-US" sz="4000" b="1" dirty="0">
                <a:solidFill>
                  <a:srgbClr val="FF0000"/>
                </a:solidFill>
              </a:rPr>
              <a:t>but to serve</a:t>
            </a:r>
            <a:r>
              <a:rPr lang="en-US" sz="4000" b="1" dirty="0"/>
              <a:t>, and to give his life as a ransom </a:t>
            </a:r>
          </a:p>
          <a:p>
            <a:r>
              <a:rPr lang="en-US" sz="4000" b="1" dirty="0"/>
              <a:t>for many.” </a:t>
            </a:r>
          </a:p>
        </p:txBody>
      </p:sp>
    </p:spTree>
    <p:extLst>
      <p:ext uri="{BB962C8B-B14F-4D97-AF65-F5344CB8AC3E}">
        <p14:creationId xmlns="" xmlns:p14="http://schemas.microsoft.com/office/powerpoint/2010/main" val="1382384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376838"/>
            <a:ext cx="10330985" cy="3170099"/>
          </a:xfrm>
          <a:prstGeom prst="rect">
            <a:avLst/>
          </a:prstGeom>
          <a:noFill/>
        </p:spPr>
        <p:txBody>
          <a:bodyPr wrap="square" rtlCol="0">
            <a:spAutoFit/>
          </a:bodyPr>
          <a:lstStyle/>
          <a:p>
            <a:pPr algn="ctr"/>
            <a:r>
              <a:rPr lang="en-US" sz="5000" b="1" spc="300" dirty="0">
                <a:solidFill>
                  <a:srgbClr val="FF0000"/>
                </a:solidFill>
              </a:rPr>
              <a:t>&lt;&lt;ACTION POINT&gt;&gt; </a:t>
            </a:r>
          </a:p>
          <a:p>
            <a:pPr algn="ctr"/>
            <a:endParaRPr lang="en-US" sz="5000" b="1" dirty="0"/>
          </a:p>
          <a:p>
            <a:pPr algn="ctr"/>
            <a:r>
              <a:rPr lang="en-US" sz="5000" b="1" dirty="0"/>
              <a:t>Who can you </a:t>
            </a:r>
            <a:r>
              <a:rPr lang="en-US" sz="5000" b="1" dirty="0">
                <a:solidFill>
                  <a:srgbClr val="FF0000"/>
                </a:solidFill>
              </a:rPr>
              <a:t>serve</a:t>
            </a:r>
            <a:r>
              <a:rPr lang="en-US" sz="5000" b="1" dirty="0"/>
              <a:t> this week and demonstrate God’s love to them?</a:t>
            </a:r>
            <a:endParaRPr lang="en-US" sz="5000" dirty="0"/>
          </a:p>
        </p:txBody>
      </p:sp>
    </p:spTree>
    <p:extLst>
      <p:ext uri="{BB962C8B-B14F-4D97-AF65-F5344CB8AC3E}">
        <p14:creationId xmlns="" xmlns:p14="http://schemas.microsoft.com/office/powerpoint/2010/main" val="23336794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 xmlns:p14="http://schemas.microsoft.com/office/powerpoint/2010/main" val="35833862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799861"/>
            <a:ext cx="10330985" cy="2400657"/>
          </a:xfrm>
          <a:prstGeom prst="rect">
            <a:avLst/>
          </a:prstGeom>
          <a:noFill/>
        </p:spPr>
        <p:txBody>
          <a:bodyPr wrap="square" rtlCol="0">
            <a:spAutoFit/>
          </a:bodyPr>
          <a:lstStyle/>
          <a:p>
            <a:pPr algn="ctr"/>
            <a:r>
              <a:rPr lang="en-US" sz="5000" b="1" dirty="0"/>
              <a:t>Ask the Holy Spirit to give you opportunities to share Jesus </a:t>
            </a:r>
          </a:p>
          <a:p>
            <a:pPr algn="ctr"/>
            <a:r>
              <a:rPr lang="en-US" sz="5000" b="1" dirty="0"/>
              <a:t>with them.</a:t>
            </a:r>
          </a:p>
        </p:txBody>
      </p:sp>
    </p:spTree>
    <p:extLst>
      <p:ext uri="{BB962C8B-B14F-4D97-AF65-F5344CB8AC3E}">
        <p14:creationId xmlns="" xmlns:p14="http://schemas.microsoft.com/office/powerpoint/2010/main" val="1373103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04199"/>
            <a:ext cx="5707117" cy="784830"/>
          </a:xfrm>
          <a:prstGeom prst="rect">
            <a:avLst/>
          </a:prstGeom>
          <a:noFill/>
        </p:spPr>
        <p:txBody>
          <a:bodyPr wrap="square" rtlCol="0">
            <a:spAutoFit/>
          </a:bodyPr>
          <a:lstStyle/>
          <a:p>
            <a:r>
              <a:rPr lang="en-US" sz="4500" b="1" dirty="0">
                <a:latin typeface="Gilroy ExtraBold" pitchFamily="2" charset="77"/>
              </a:rPr>
              <a:t>1 Peter 3:15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3785652"/>
          </a:xfrm>
          <a:prstGeom prst="rect">
            <a:avLst/>
          </a:prstGeom>
          <a:noFill/>
        </p:spPr>
        <p:txBody>
          <a:bodyPr wrap="square" rtlCol="0">
            <a:spAutoFit/>
          </a:bodyPr>
          <a:lstStyle/>
          <a:p>
            <a:r>
              <a:rPr lang="en-US" sz="4000" b="1" dirty="0"/>
              <a:t>“But in your hearts revere Christ as Lord. Always be prepared to give an answer to everyone who asks you to give the reason for the hope that you have. But do this with </a:t>
            </a:r>
            <a:r>
              <a:rPr lang="en-US" sz="4000" b="1" dirty="0">
                <a:solidFill>
                  <a:srgbClr val="FF0000"/>
                </a:solidFill>
              </a:rPr>
              <a:t>gentleness and respect</a:t>
            </a:r>
            <a:r>
              <a:rPr lang="en-US" sz="4000" b="1" dirty="0"/>
              <a:t>.” </a:t>
            </a:r>
          </a:p>
        </p:txBody>
      </p:sp>
    </p:spTree>
    <p:extLst>
      <p:ext uri="{BB962C8B-B14F-4D97-AF65-F5344CB8AC3E}">
        <p14:creationId xmlns="" xmlns:p14="http://schemas.microsoft.com/office/powerpoint/2010/main" val="16474722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283026"/>
            <a:ext cx="10330985" cy="3554819"/>
          </a:xfrm>
          <a:prstGeom prst="rect">
            <a:avLst/>
          </a:prstGeom>
          <a:noFill/>
        </p:spPr>
        <p:txBody>
          <a:bodyPr wrap="square" rtlCol="0">
            <a:spAutoFit/>
          </a:bodyPr>
          <a:lstStyle/>
          <a:p>
            <a:pPr algn="ctr"/>
            <a:r>
              <a:rPr lang="en-US" sz="4500" b="1" dirty="0"/>
              <a:t>Evangelism was designed to be overflow of our relationship with Jesus. </a:t>
            </a:r>
          </a:p>
          <a:p>
            <a:pPr algn="ctr"/>
            <a:endParaRPr lang="en-US" sz="4500" b="1" dirty="0"/>
          </a:p>
          <a:p>
            <a:pPr algn="ctr"/>
            <a:r>
              <a:rPr lang="en-US" sz="4500" b="1" dirty="0"/>
              <a:t>The more we fall in love with Jesus, the more we will tell others about Him. </a:t>
            </a:r>
          </a:p>
        </p:txBody>
      </p:sp>
    </p:spTree>
    <p:extLst>
      <p:ext uri="{BB962C8B-B14F-4D97-AF65-F5344CB8AC3E}">
        <p14:creationId xmlns="" xmlns:p14="http://schemas.microsoft.com/office/powerpoint/2010/main" val="1080373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04199"/>
            <a:ext cx="6539948" cy="784830"/>
          </a:xfrm>
          <a:prstGeom prst="rect">
            <a:avLst/>
          </a:prstGeom>
          <a:noFill/>
        </p:spPr>
        <p:txBody>
          <a:bodyPr wrap="square" rtlCol="0">
            <a:spAutoFit/>
          </a:bodyPr>
          <a:lstStyle/>
          <a:p>
            <a:r>
              <a:rPr lang="en-US" sz="4500" b="1" dirty="0">
                <a:latin typeface="Gilroy ExtraBold" pitchFamily="2" charset="77"/>
              </a:rPr>
              <a:t>Revelation 2:4 (Berean)</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1323439"/>
          </a:xfrm>
          <a:prstGeom prst="rect">
            <a:avLst/>
          </a:prstGeom>
          <a:noFill/>
        </p:spPr>
        <p:txBody>
          <a:bodyPr wrap="square" rtlCol="0">
            <a:spAutoFit/>
          </a:bodyPr>
          <a:lstStyle/>
          <a:p>
            <a:r>
              <a:rPr lang="en-US" sz="4000" b="1" dirty="0"/>
              <a:t>“But I have this against you: You have abandoned your </a:t>
            </a:r>
            <a:r>
              <a:rPr lang="en-US" sz="4000" b="1" dirty="0">
                <a:solidFill>
                  <a:srgbClr val="FF0000"/>
                </a:solidFill>
              </a:rPr>
              <a:t>first love</a:t>
            </a:r>
            <a:r>
              <a:rPr lang="en-US" sz="4000" b="1" dirty="0"/>
              <a:t>.” </a:t>
            </a:r>
          </a:p>
        </p:txBody>
      </p:sp>
    </p:spTree>
    <p:extLst>
      <p:ext uri="{BB962C8B-B14F-4D97-AF65-F5344CB8AC3E}">
        <p14:creationId xmlns="" xmlns:p14="http://schemas.microsoft.com/office/powerpoint/2010/main" val="997055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39873"/>
            <a:ext cx="6539948" cy="784830"/>
          </a:xfrm>
          <a:prstGeom prst="rect">
            <a:avLst/>
          </a:prstGeom>
          <a:noFill/>
        </p:spPr>
        <p:txBody>
          <a:bodyPr wrap="square" rtlCol="0">
            <a:spAutoFit/>
          </a:bodyPr>
          <a:lstStyle/>
          <a:p>
            <a:r>
              <a:rPr lang="en-US" sz="4500" b="1" dirty="0">
                <a:latin typeface="Gilroy ExtraBold" pitchFamily="2" charset="77"/>
              </a:rPr>
              <a:t>Psalm 27:4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3785652"/>
          </a:xfrm>
          <a:prstGeom prst="rect">
            <a:avLst/>
          </a:prstGeom>
          <a:noFill/>
        </p:spPr>
        <p:txBody>
          <a:bodyPr wrap="square" rtlCol="0">
            <a:spAutoFit/>
          </a:bodyPr>
          <a:lstStyle/>
          <a:p>
            <a:r>
              <a:rPr lang="en-US" sz="4000" b="1" dirty="0"/>
              <a:t>“</a:t>
            </a:r>
            <a:r>
              <a:rPr lang="en-US" sz="4000" b="1" dirty="0">
                <a:solidFill>
                  <a:srgbClr val="FF0000"/>
                </a:solidFill>
              </a:rPr>
              <a:t>One thing</a:t>
            </a:r>
            <a:r>
              <a:rPr lang="en-US" sz="4000" b="1" dirty="0"/>
              <a:t> I ask from the LORD, this only do I seek: that I may dwell in the house of the LORD all the days of my life, to gaze on the beauty of the LORD and to seek him in his temple.” </a:t>
            </a:r>
          </a:p>
        </p:txBody>
      </p:sp>
    </p:spTree>
    <p:extLst>
      <p:ext uri="{BB962C8B-B14F-4D97-AF65-F5344CB8AC3E}">
        <p14:creationId xmlns="" xmlns:p14="http://schemas.microsoft.com/office/powerpoint/2010/main" val="3455176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1039873"/>
            <a:ext cx="6539948" cy="784830"/>
          </a:xfrm>
          <a:prstGeom prst="rect">
            <a:avLst/>
          </a:prstGeom>
          <a:noFill/>
        </p:spPr>
        <p:txBody>
          <a:bodyPr wrap="square" rtlCol="0">
            <a:spAutoFit/>
          </a:bodyPr>
          <a:lstStyle/>
          <a:p>
            <a:r>
              <a:rPr lang="en-US" sz="4500" b="1" dirty="0">
                <a:latin typeface="Gilroy ExtraBold" pitchFamily="2" charset="77"/>
              </a:rPr>
              <a:t>Acts 4:20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2259493"/>
            <a:ext cx="7593496" cy="1938992"/>
          </a:xfrm>
          <a:prstGeom prst="rect">
            <a:avLst/>
          </a:prstGeom>
          <a:noFill/>
        </p:spPr>
        <p:txBody>
          <a:bodyPr wrap="square" rtlCol="0">
            <a:spAutoFit/>
          </a:bodyPr>
          <a:lstStyle/>
          <a:p>
            <a:r>
              <a:rPr lang="en-US" sz="4000" b="1" dirty="0"/>
              <a:t>“As for us, we cannot help speaking about what we </a:t>
            </a:r>
          </a:p>
          <a:p>
            <a:r>
              <a:rPr lang="en-US" sz="4000" b="1" dirty="0"/>
              <a:t>have seen and heard.” </a:t>
            </a:r>
          </a:p>
        </p:txBody>
      </p:sp>
    </p:spTree>
    <p:extLst>
      <p:ext uri="{BB962C8B-B14F-4D97-AF65-F5344CB8AC3E}">
        <p14:creationId xmlns="" xmlns:p14="http://schemas.microsoft.com/office/powerpoint/2010/main" val="3124460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 xmlns:p14="http://schemas.microsoft.com/office/powerpoint/2010/main" val="40078882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72F76E41-2CFF-0848-5DCC-F686A44D163A}"/>
              </a:ext>
            </a:extLst>
          </p:cNvPr>
          <p:cNvSpPr/>
          <p:nvPr/>
        </p:nvSpPr>
        <p:spPr>
          <a:xfrm>
            <a:off x="-4800" y="3203072"/>
            <a:ext cx="12196799" cy="1108451"/>
          </a:xfrm>
          <a:prstGeom prst="rect">
            <a:avLst/>
          </a:prstGeom>
          <a:solidFill>
            <a:srgbClr val="1C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6FB5E62F-E96C-7642-5049-A1048831695B}"/>
              </a:ext>
            </a:extLst>
          </p:cNvPr>
          <p:cNvSpPr/>
          <p:nvPr/>
        </p:nvSpPr>
        <p:spPr>
          <a:xfrm>
            <a:off x="-4800" y="1818594"/>
            <a:ext cx="12196800" cy="1108451"/>
          </a:xfrm>
          <a:prstGeom prst="rect">
            <a:avLst/>
          </a:prstGeom>
          <a:solidFill>
            <a:srgbClr val="FA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C9224058-154E-C64A-F245-79E7F1062A39}"/>
              </a:ext>
            </a:extLst>
          </p:cNvPr>
          <p:cNvSpPr/>
          <p:nvPr/>
        </p:nvSpPr>
        <p:spPr>
          <a:xfrm>
            <a:off x="0" y="985200"/>
            <a:ext cx="12192000" cy="582051"/>
          </a:xfrm>
          <a:prstGeom prst="rect">
            <a:avLst/>
          </a:prstGeom>
          <a:solidFill>
            <a:srgbClr val="DB2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1C859E5A-4DB6-3C8C-13A8-70916CBF5949}"/>
              </a:ext>
            </a:extLst>
          </p:cNvPr>
          <p:cNvSpPr txBox="1"/>
          <p:nvPr/>
        </p:nvSpPr>
        <p:spPr>
          <a:xfrm>
            <a:off x="1460742" y="122315"/>
            <a:ext cx="8009830" cy="707886"/>
          </a:xfrm>
          <a:prstGeom prst="rect">
            <a:avLst/>
          </a:prstGeom>
          <a:noFill/>
        </p:spPr>
        <p:txBody>
          <a:bodyPr wrap="square" rtlCol="0">
            <a:spAutoFit/>
          </a:bodyPr>
          <a:lstStyle/>
          <a:p>
            <a:pPr algn="ctr"/>
            <a:r>
              <a:rPr lang="en-US" sz="4000" b="1" dirty="0">
                <a:latin typeface="Gilroy ExtraBold" pitchFamily="2" charset="77"/>
              </a:rPr>
              <a:t>How to pray for unbelievers</a:t>
            </a:r>
          </a:p>
        </p:txBody>
      </p:sp>
      <p:sp>
        <p:nvSpPr>
          <p:cNvPr id="4" name="TextBox 3">
            <a:extLst>
              <a:ext uri="{FF2B5EF4-FFF2-40B4-BE49-F238E27FC236}">
                <a16:creationId xmlns="" xmlns:a16="http://schemas.microsoft.com/office/drawing/2014/main" id="{F5485C75-9E91-5044-E19E-991CC8855FFD}"/>
              </a:ext>
            </a:extLst>
          </p:cNvPr>
          <p:cNvSpPr txBox="1"/>
          <p:nvPr/>
        </p:nvSpPr>
        <p:spPr>
          <a:xfrm>
            <a:off x="336885" y="1013253"/>
            <a:ext cx="11421978" cy="553998"/>
          </a:xfrm>
          <a:prstGeom prst="rect">
            <a:avLst/>
          </a:prstGeom>
          <a:noFill/>
        </p:spPr>
        <p:txBody>
          <a:bodyPr wrap="square" rtlCol="0">
            <a:spAutoFit/>
          </a:bodyPr>
          <a:lstStyle/>
          <a:p>
            <a:r>
              <a:rPr lang="en-US" sz="3000" b="1" dirty="0"/>
              <a:t>1. Father, draw them to your Son Jesus (John 6:44)</a:t>
            </a:r>
            <a:endParaRPr lang="en-US" sz="3000" b="1" u="sng" dirty="0">
              <a:solidFill>
                <a:schemeClr val="bg1"/>
              </a:solidFill>
              <a:latin typeface="Avenir Book" panose="02000503020000020003" pitchFamily="2" charset="0"/>
            </a:endParaRPr>
          </a:p>
        </p:txBody>
      </p:sp>
      <p:sp>
        <p:nvSpPr>
          <p:cNvPr id="6" name="TextBox 5">
            <a:extLst>
              <a:ext uri="{FF2B5EF4-FFF2-40B4-BE49-F238E27FC236}">
                <a16:creationId xmlns="" xmlns:a16="http://schemas.microsoft.com/office/drawing/2014/main" id="{BBF85B90-1018-EABF-CFA5-C63BEE457D99}"/>
              </a:ext>
            </a:extLst>
          </p:cNvPr>
          <p:cNvSpPr txBox="1"/>
          <p:nvPr/>
        </p:nvSpPr>
        <p:spPr>
          <a:xfrm>
            <a:off x="336885" y="1818594"/>
            <a:ext cx="11421978" cy="1015663"/>
          </a:xfrm>
          <a:prstGeom prst="rect">
            <a:avLst/>
          </a:prstGeom>
          <a:noFill/>
        </p:spPr>
        <p:txBody>
          <a:bodyPr wrap="square" rtlCol="0">
            <a:spAutoFit/>
          </a:bodyPr>
          <a:lstStyle/>
          <a:p>
            <a:r>
              <a:rPr lang="en-US" sz="3000" b="1" dirty="0"/>
              <a:t>2. Father, remove their spiritual blindness so they will believe</a:t>
            </a:r>
          </a:p>
          <a:p>
            <a:r>
              <a:rPr lang="en-US" sz="3000" b="1" dirty="0"/>
              <a:t>the Gospel (2 Cor. 4:4; Acts 16:14)</a:t>
            </a:r>
          </a:p>
        </p:txBody>
      </p:sp>
      <p:sp>
        <p:nvSpPr>
          <p:cNvPr id="7" name="TextBox 6">
            <a:extLst>
              <a:ext uri="{FF2B5EF4-FFF2-40B4-BE49-F238E27FC236}">
                <a16:creationId xmlns="" xmlns:a16="http://schemas.microsoft.com/office/drawing/2014/main" id="{1F8A43A1-E63B-490E-83C2-0210CD7AC265}"/>
              </a:ext>
            </a:extLst>
          </p:cNvPr>
          <p:cNvSpPr txBox="1"/>
          <p:nvPr/>
        </p:nvSpPr>
        <p:spPr>
          <a:xfrm>
            <a:off x="336885" y="3295860"/>
            <a:ext cx="11252141" cy="1015663"/>
          </a:xfrm>
          <a:prstGeom prst="rect">
            <a:avLst/>
          </a:prstGeom>
          <a:noFill/>
        </p:spPr>
        <p:txBody>
          <a:bodyPr wrap="square" rtlCol="0">
            <a:spAutoFit/>
          </a:bodyPr>
          <a:lstStyle/>
          <a:p>
            <a:r>
              <a:rPr lang="en-US" sz="3000" b="1" dirty="0"/>
              <a:t>3. Father, give them the gift of repentance to turn from their sins</a:t>
            </a:r>
          </a:p>
          <a:p>
            <a:r>
              <a:rPr lang="en-US" sz="3000" b="1" dirty="0"/>
              <a:t>(John 16:8; 2 Tim. 2:25-26)</a:t>
            </a:r>
          </a:p>
        </p:txBody>
      </p:sp>
      <p:sp>
        <p:nvSpPr>
          <p:cNvPr id="9" name="Rectangle 8">
            <a:extLst>
              <a:ext uri="{FF2B5EF4-FFF2-40B4-BE49-F238E27FC236}">
                <a16:creationId xmlns="" xmlns:a16="http://schemas.microsoft.com/office/drawing/2014/main" id="{E88027E8-E251-FEAF-A8AC-E2A65E99A878}"/>
              </a:ext>
            </a:extLst>
          </p:cNvPr>
          <p:cNvSpPr/>
          <p:nvPr/>
        </p:nvSpPr>
        <p:spPr>
          <a:xfrm>
            <a:off x="-30689" y="5940313"/>
            <a:ext cx="12222689" cy="703312"/>
          </a:xfrm>
          <a:prstGeom prst="rect">
            <a:avLst/>
          </a:prstGeom>
          <a:solidFill>
            <a:srgbClr val="FA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BAD4E24F-3DD5-6034-896D-0EEC0076A9D4}"/>
              </a:ext>
            </a:extLst>
          </p:cNvPr>
          <p:cNvSpPr/>
          <p:nvPr/>
        </p:nvSpPr>
        <p:spPr>
          <a:xfrm>
            <a:off x="-4800" y="4594283"/>
            <a:ext cx="12196800" cy="1108451"/>
          </a:xfrm>
          <a:prstGeom prst="rect">
            <a:avLst/>
          </a:prstGeom>
          <a:solidFill>
            <a:srgbClr val="DB2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D5DE9C11-6590-9D1D-473A-34B23AA79AD4}"/>
              </a:ext>
            </a:extLst>
          </p:cNvPr>
          <p:cNvSpPr txBox="1"/>
          <p:nvPr/>
        </p:nvSpPr>
        <p:spPr>
          <a:xfrm>
            <a:off x="336885" y="4681649"/>
            <a:ext cx="11421978" cy="1015663"/>
          </a:xfrm>
          <a:prstGeom prst="rect">
            <a:avLst/>
          </a:prstGeom>
          <a:noFill/>
        </p:spPr>
        <p:txBody>
          <a:bodyPr wrap="square" rtlCol="0">
            <a:spAutoFit/>
          </a:bodyPr>
          <a:lstStyle/>
          <a:p>
            <a:r>
              <a:rPr lang="en-US" sz="3000" b="1" dirty="0"/>
              <a:t>4. Father, give me opportunities and boldness to share the Gospel with them (Col. 4:3-4; Acts 4:29-31)</a:t>
            </a:r>
          </a:p>
        </p:txBody>
      </p:sp>
      <p:sp>
        <p:nvSpPr>
          <p:cNvPr id="12" name="TextBox 11">
            <a:extLst>
              <a:ext uri="{FF2B5EF4-FFF2-40B4-BE49-F238E27FC236}">
                <a16:creationId xmlns="" xmlns:a16="http://schemas.microsoft.com/office/drawing/2014/main" id="{AB759978-3C83-DFD7-8C6E-372BF5F54930}"/>
              </a:ext>
            </a:extLst>
          </p:cNvPr>
          <p:cNvSpPr txBox="1"/>
          <p:nvPr/>
        </p:nvSpPr>
        <p:spPr>
          <a:xfrm>
            <a:off x="336885" y="6022206"/>
            <a:ext cx="11252141" cy="553998"/>
          </a:xfrm>
          <a:prstGeom prst="rect">
            <a:avLst/>
          </a:prstGeom>
          <a:noFill/>
        </p:spPr>
        <p:txBody>
          <a:bodyPr wrap="square" rtlCol="0">
            <a:spAutoFit/>
          </a:bodyPr>
          <a:lstStyle/>
          <a:p>
            <a:r>
              <a:rPr lang="en-US" sz="3000" b="1" dirty="0"/>
              <a:t>5. Father, please save them and their whole family (Acts 16:31)</a:t>
            </a:r>
          </a:p>
        </p:txBody>
      </p:sp>
    </p:spTree>
    <p:extLst>
      <p:ext uri="{BB962C8B-B14F-4D97-AF65-F5344CB8AC3E}">
        <p14:creationId xmlns="" xmlns:p14="http://schemas.microsoft.com/office/powerpoint/2010/main" val="39617390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672090" y="388503"/>
            <a:ext cx="10330985" cy="6555641"/>
          </a:xfrm>
          <a:prstGeom prst="rect">
            <a:avLst/>
          </a:prstGeom>
          <a:noFill/>
        </p:spPr>
        <p:txBody>
          <a:bodyPr wrap="square" rtlCol="0">
            <a:spAutoFit/>
          </a:bodyPr>
          <a:lstStyle/>
          <a:p>
            <a:r>
              <a:rPr lang="en-US" sz="5000" b="1" dirty="0"/>
              <a:t>BLESS Strategy</a:t>
            </a:r>
          </a:p>
          <a:p>
            <a:endParaRPr lang="en-US" sz="2000" b="1" dirty="0"/>
          </a:p>
          <a:p>
            <a:r>
              <a:rPr lang="en-US" sz="5000" b="1" spc="300" dirty="0">
                <a:solidFill>
                  <a:srgbClr val="FF0000"/>
                </a:solidFill>
              </a:rPr>
              <a:t>B</a:t>
            </a:r>
            <a:r>
              <a:rPr lang="en-US" sz="5000" b="1" dirty="0"/>
              <a:t>egin with prayer</a:t>
            </a:r>
          </a:p>
          <a:p>
            <a:r>
              <a:rPr lang="en-US" sz="5000" b="1" spc="300" dirty="0">
                <a:solidFill>
                  <a:srgbClr val="FF0000"/>
                </a:solidFill>
              </a:rPr>
              <a:t>L</a:t>
            </a:r>
            <a:r>
              <a:rPr lang="en-US" sz="5000" b="1" dirty="0"/>
              <a:t>isten to them</a:t>
            </a:r>
          </a:p>
          <a:p>
            <a:r>
              <a:rPr lang="en-US" sz="5000" b="1" spc="300" dirty="0">
                <a:solidFill>
                  <a:srgbClr val="FF0000"/>
                </a:solidFill>
              </a:rPr>
              <a:t>E</a:t>
            </a:r>
            <a:r>
              <a:rPr lang="en-US" sz="5000" b="1" dirty="0"/>
              <a:t>at with them</a:t>
            </a:r>
          </a:p>
          <a:p>
            <a:r>
              <a:rPr lang="en-US" sz="5000" b="1" spc="300" dirty="0">
                <a:solidFill>
                  <a:srgbClr val="FF0000"/>
                </a:solidFill>
              </a:rPr>
              <a:t>S</a:t>
            </a:r>
            <a:r>
              <a:rPr lang="en-US" sz="5000" b="1" dirty="0"/>
              <a:t>erve them</a:t>
            </a:r>
          </a:p>
          <a:p>
            <a:r>
              <a:rPr lang="en-US" sz="5000" b="1" spc="300" dirty="0">
                <a:solidFill>
                  <a:srgbClr val="FF0000"/>
                </a:solidFill>
              </a:rPr>
              <a:t>S</a:t>
            </a:r>
            <a:r>
              <a:rPr lang="en-US" sz="5000" b="1" dirty="0"/>
              <a:t>hare Jesus</a:t>
            </a:r>
          </a:p>
          <a:p>
            <a:endParaRPr lang="en-US" sz="5000" b="1" spc="300" dirty="0"/>
          </a:p>
          <a:p>
            <a:pPr algn="ctr"/>
            <a:endParaRPr lang="en-US" sz="5000" b="1" dirty="0"/>
          </a:p>
        </p:txBody>
      </p:sp>
    </p:spTree>
    <p:extLst>
      <p:ext uri="{BB962C8B-B14F-4D97-AF65-F5344CB8AC3E}">
        <p14:creationId xmlns="" xmlns:p14="http://schemas.microsoft.com/office/powerpoint/2010/main" val="2232173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417095"/>
            <a:ext cx="12192000" cy="6858000"/>
          </a:xfrm>
          <a:prstGeom prst="rect">
            <a:avLst/>
          </a:prstGeom>
        </p:spPr>
      </p:pic>
    </p:spTree>
    <p:extLst>
      <p:ext uri="{BB962C8B-B14F-4D97-AF65-F5344CB8AC3E}">
        <p14:creationId xmlns="" xmlns:p14="http://schemas.microsoft.com/office/powerpoint/2010/main" val="4127261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210589"/>
            <a:ext cx="10330985" cy="3554819"/>
          </a:xfrm>
          <a:prstGeom prst="rect">
            <a:avLst/>
          </a:prstGeom>
          <a:noFill/>
        </p:spPr>
        <p:txBody>
          <a:bodyPr wrap="square" rtlCol="0">
            <a:spAutoFit/>
          </a:bodyPr>
          <a:lstStyle/>
          <a:p>
            <a:pPr algn="ctr"/>
            <a:r>
              <a:rPr lang="en-US" sz="7500" b="1" dirty="0"/>
              <a:t>Will you pray for </a:t>
            </a:r>
          </a:p>
          <a:p>
            <a:pPr algn="ctr"/>
            <a:r>
              <a:rPr lang="en-US" sz="7500" b="1" dirty="0">
                <a:solidFill>
                  <a:srgbClr val="FF0000"/>
                </a:solidFill>
              </a:rPr>
              <a:t>5 people</a:t>
            </a:r>
            <a:r>
              <a:rPr lang="en-US" sz="7500" b="1" dirty="0"/>
              <a:t> by name and </a:t>
            </a:r>
          </a:p>
          <a:p>
            <a:pPr algn="ctr"/>
            <a:r>
              <a:rPr lang="en-US" sz="7500" b="1" dirty="0"/>
              <a:t>share Jesus with them?</a:t>
            </a:r>
            <a:endParaRPr lang="en-US" sz="7500" dirty="0"/>
          </a:p>
        </p:txBody>
      </p:sp>
    </p:spTree>
    <p:extLst>
      <p:ext uri="{BB962C8B-B14F-4D97-AF65-F5344CB8AC3E}">
        <p14:creationId xmlns="" xmlns:p14="http://schemas.microsoft.com/office/powerpoint/2010/main" val="32944286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 xmlns:p14="http://schemas.microsoft.com/office/powerpoint/2010/main" val="487047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706096"/>
            <a:ext cx="5707117" cy="784830"/>
          </a:xfrm>
          <a:prstGeom prst="rect">
            <a:avLst/>
          </a:prstGeom>
          <a:noFill/>
        </p:spPr>
        <p:txBody>
          <a:bodyPr wrap="square" rtlCol="0">
            <a:spAutoFit/>
          </a:bodyPr>
          <a:lstStyle/>
          <a:p>
            <a:r>
              <a:rPr lang="en-US" sz="4500" b="1" dirty="0">
                <a:latin typeface="Gilroy ExtraBold" pitchFamily="2" charset="77"/>
              </a:rPr>
              <a:t>1 John 2:2 (NIV)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1903584"/>
            <a:ext cx="7593496" cy="1938992"/>
          </a:xfrm>
          <a:prstGeom prst="rect">
            <a:avLst/>
          </a:prstGeom>
          <a:noFill/>
        </p:spPr>
        <p:txBody>
          <a:bodyPr wrap="square" rtlCol="0">
            <a:spAutoFit/>
          </a:bodyPr>
          <a:lstStyle/>
          <a:p>
            <a:r>
              <a:rPr lang="en-US" sz="4000" b="1" dirty="0"/>
              <a:t>“He is the atoning sacrifice for our sins, and not only for ours but also for the </a:t>
            </a:r>
            <a:r>
              <a:rPr lang="en-US" sz="4000" b="1" dirty="0">
                <a:solidFill>
                  <a:srgbClr val="FF0000"/>
                </a:solidFill>
              </a:rPr>
              <a:t>sins of the whole world</a:t>
            </a:r>
            <a:r>
              <a:rPr lang="en-US" sz="4000" b="1" dirty="0"/>
              <a:t>.” </a:t>
            </a:r>
          </a:p>
        </p:txBody>
      </p:sp>
    </p:spTree>
    <p:extLst>
      <p:ext uri="{BB962C8B-B14F-4D97-AF65-F5344CB8AC3E}">
        <p14:creationId xmlns="" xmlns:p14="http://schemas.microsoft.com/office/powerpoint/2010/main" val="4208963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106017" y="0"/>
            <a:ext cx="12404034" cy="6977269"/>
          </a:xfrm>
          <a:prstGeom prst="rect">
            <a:avLst/>
          </a:prstGeom>
        </p:spPr>
      </p:pic>
      <p:sp>
        <p:nvSpPr>
          <p:cNvPr id="3" name="TextBox 2">
            <a:extLst>
              <a:ext uri="{FF2B5EF4-FFF2-40B4-BE49-F238E27FC236}">
                <a16:creationId xmlns="" xmlns:a16="http://schemas.microsoft.com/office/drawing/2014/main" id="{93E58936-E590-98FD-FF2E-054442A48E25}"/>
              </a:ext>
            </a:extLst>
          </p:cNvPr>
          <p:cNvSpPr txBox="1"/>
          <p:nvPr/>
        </p:nvSpPr>
        <p:spPr>
          <a:xfrm>
            <a:off x="318052" y="706096"/>
            <a:ext cx="5707117" cy="784830"/>
          </a:xfrm>
          <a:prstGeom prst="rect">
            <a:avLst/>
          </a:prstGeom>
          <a:noFill/>
        </p:spPr>
        <p:txBody>
          <a:bodyPr wrap="square" rtlCol="0">
            <a:spAutoFit/>
          </a:bodyPr>
          <a:lstStyle/>
          <a:p>
            <a:r>
              <a:rPr lang="en-US" sz="4500" b="1" dirty="0">
                <a:latin typeface="Gilroy ExtraBold" pitchFamily="2" charset="77"/>
              </a:rPr>
              <a:t>2 Peter 3:9 (ESV)</a:t>
            </a:r>
          </a:p>
        </p:txBody>
      </p:sp>
      <p:sp>
        <p:nvSpPr>
          <p:cNvPr id="4" name="TextBox 3">
            <a:extLst>
              <a:ext uri="{FF2B5EF4-FFF2-40B4-BE49-F238E27FC236}">
                <a16:creationId xmlns="" xmlns:a16="http://schemas.microsoft.com/office/drawing/2014/main" id="{57011884-2227-1F86-BC28-702C43B3FDB9}"/>
              </a:ext>
            </a:extLst>
          </p:cNvPr>
          <p:cNvSpPr txBox="1"/>
          <p:nvPr/>
        </p:nvSpPr>
        <p:spPr>
          <a:xfrm>
            <a:off x="318052" y="1903584"/>
            <a:ext cx="7593496" cy="3170099"/>
          </a:xfrm>
          <a:prstGeom prst="rect">
            <a:avLst/>
          </a:prstGeom>
          <a:noFill/>
        </p:spPr>
        <p:txBody>
          <a:bodyPr wrap="square" rtlCol="0">
            <a:spAutoFit/>
          </a:bodyPr>
          <a:lstStyle/>
          <a:p>
            <a:r>
              <a:rPr lang="en-US" sz="4000" b="1" dirty="0"/>
              <a:t>“The Lord is not slow to fulfill his promise as some count slowness, but is patient toward you, not wishing that any should perish, but that </a:t>
            </a:r>
            <a:r>
              <a:rPr lang="en-US" sz="4000" b="1" dirty="0">
                <a:solidFill>
                  <a:srgbClr val="FF0000"/>
                </a:solidFill>
              </a:rPr>
              <a:t>all should reach repentance</a:t>
            </a:r>
            <a:r>
              <a:rPr lang="en-US" sz="4000" b="1" dirty="0"/>
              <a:t>.” </a:t>
            </a:r>
          </a:p>
        </p:txBody>
      </p:sp>
    </p:spTree>
    <p:extLst>
      <p:ext uri="{BB962C8B-B14F-4D97-AF65-F5344CB8AC3E}">
        <p14:creationId xmlns="" xmlns:p14="http://schemas.microsoft.com/office/powerpoint/2010/main" val="1833182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l="58532" t="72596" r="3588" b="3346"/>
          <a:stretch/>
        </p:blipFill>
        <p:spPr>
          <a:xfrm>
            <a:off x="7573617" y="5207226"/>
            <a:ext cx="4618383" cy="1649897"/>
          </a:xfrm>
          <a:prstGeom prst="rect">
            <a:avLst/>
          </a:prstGeom>
        </p:spPr>
      </p:pic>
      <p:sp>
        <p:nvSpPr>
          <p:cNvPr id="3" name="TextBox 2">
            <a:extLst>
              <a:ext uri="{FF2B5EF4-FFF2-40B4-BE49-F238E27FC236}">
                <a16:creationId xmlns="" xmlns:a16="http://schemas.microsoft.com/office/drawing/2014/main" id="{76867985-006A-5127-9999-6866C56A32A6}"/>
              </a:ext>
            </a:extLst>
          </p:cNvPr>
          <p:cNvSpPr txBox="1"/>
          <p:nvPr/>
        </p:nvSpPr>
        <p:spPr>
          <a:xfrm>
            <a:off x="930507" y="1084239"/>
            <a:ext cx="10330985" cy="3477875"/>
          </a:xfrm>
          <a:prstGeom prst="rect">
            <a:avLst/>
          </a:prstGeom>
          <a:noFill/>
        </p:spPr>
        <p:txBody>
          <a:bodyPr wrap="square" rtlCol="0">
            <a:spAutoFit/>
          </a:bodyPr>
          <a:lstStyle/>
          <a:p>
            <a:pPr algn="ctr"/>
            <a:r>
              <a:rPr lang="en-US" sz="5000" b="1" dirty="0">
                <a:latin typeface="Gilroy ExtraBold" pitchFamily="2" charset="77"/>
              </a:rPr>
              <a:t>Everybody can reach somebody and together we can reach the world</a:t>
            </a:r>
          </a:p>
          <a:p>
            <a:pPr algn="ctr"/>
            <a:endParaRPr lang="en-US" sz="4000" b="1" dirty="0">
              <a:latin typeface="Gilroy ExtraBold" pitchFamily="2" charset="77"/>
            </a:endParaRPr>
          </a:p>
          <a:p>
            <a:pPr algn="ctr"/>
            <a:r>
              <a:rPr lang="en-US" sz="8000" b="1" dirty="0">
                <a:solidFill>
                  <a:srgbClr val="FF0000"/>
                </a:solidFill>
                <a:latin typeface="Gilroy ExtraBold" pitchFamily="2" charset="77"/>
              </a:rPr>
              <a:t>Who’s your somebody?</a:t>
            </a:r>
          </a:p>
        </p:txBody>
      </p:sp>
    </p:spTree>
    <p:extLst>
      <p:ext uri="{BB962C8B-B14F-4D97-AF65-F5344CB8AC3E}">
        <p14:creationId xmlns="" xmlns:p14="http://schemas.microsoft.com/office/powerpoint/2010/main" val="1285342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rotWithShape="1">
          <a:blip r:embed="rId2"/>
          <a:srcRect t="89275"/>
          <a:stretch/>
        </p:blipFill>
        <p:spPr>
          <a:xfrm>
            <a:off x="0" y="6122504"/>
            <a:ext cx="12192000" cy="735496"/>
          </a:xfrm>
          <a:prstGeom prst="rect">
            <a:avLst/>
          </a:prstGeom>
        </p:spPr>
      </p:pic>
      <p:sp>
        <p:nvSpPr>
          <p:cNvPr id="2" name="TextBox 1">
            <a:extLst>
              <a:ext uri="{FF2B5EF4-FFF2-40B4-BE49-F238E27FC236}">
                <a16:creationId xmlns="" xmlns:a16="http://schemas.microsoft.com/office/drawing/2014/main" id="{90AB631A-4E36-E318-4C9F-175E8B01B416}"/>
              </a:ext>
            </a:extLst>
          </p:cNvPr>
          <p:cNvSpPr txBox="1"/>
          <p:nvPr/>
        </p:nvSpPr>
        <p:spPr>
          <a:xfrm>
            <a:off x="930507" y="1243269"/>
            <a:ext cx="10330985" cy="3170099"/>
          </a:xfrm>
          <a:prstGeom prst="rect">
            <a:avLst/>
          </a:prstGeom>
          <a:noFill/>
        </p:spPr>
        <p:txBody>
          <a:bodyPr wrap="square" rtlCol="0">
            <a:spAutoFit/>
          </a:bodyPr>
          <a:lstStyle/>
          <a:p>
            <a:pPr algn="ctr"/>
            <a:r>
              <a:rPr lang="en-US" sz="5000" b="1" dirty="0"/>
              <a:t>“There are no ordinary people. You have never talked to a mere mortal.”</a:t>
            </a:r>
          </a:p>
          <a:p>
            <a:pPr algn="ctr"/>
            <a:endParaRPr lang="en-US" sz="5000" b="1" dirty="0"/>
          </a:p>
          <a:p>
            <a:pPr algn="ctr"/>
            <a:r>
              <a:rPr lang="en-US" sz="5000" b="1" dirty="0"/>
              <a:t> —C.S. Lewis</a:t>
            </a:r>
          </a:p>
        </p:txBody>
      </p:sp>
    </p:spTree>
    <p:extLst>
      <p:ext uri="{BB962C8B-B14F-4D97-AF65-F5344CB8AC3E}">
        <p14:creationId xmlns="" xmlns:p14="http://schemas.microsoft.com/office/powerpoint/2010/main" val="4019705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D46985-1FA9-051B-4AE6-D94D15A233A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 xmlns:p14="http://schemas.microsoft.com/office/powerpoint/2010/main" val="2144650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1522</TotalTime>
  <Words>1040</Words>
  <Application>Microsoft Macintosh PowerPoint</Application>
  <PresentationFormat>Custom</PresentationFormat>
  <Paragraphs>113</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Alarid</dc:creator>
  <cp:lastModifiedBy>Leslie Anburaj</cp:lastModifiedBy>
  <cp:revision>6</cp:revision>
  <dcterms:created xsi:type="dcterms:W3CDTF">2022-07-15T17:13:18Z</dcterms:created>
  <dcterms:modified xsi:type="dcterms:W3CDTF">2022-07-19T07:50:19Z</dcterms:modified>
</cp:coreProperties>
</file>