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73" r:id="rId4"/>
    <p:sldId id="274" r:id="rId5"/>
    <p:sldId id="271" r:id="rId6"/>
    <p:sldId id="259" r:id="rId7"/>
    <p:sldId id="260" r:id="rId8"/>
    <p:sldId id="262" r:id="rId9"/>
    <p:sldId id="261" r:id="rId10"/>
    <p:sldId id="263" r:id="rId11"/>
    <p:sldId id="275" r:id="rId12"/>
    <p:sldId id="277" r:id="rId13"/>
    <p:sldId id="279" r:id="rId14"/>
    <p:sldId id="278" r:id="rId15"/>
    <p:sldId id="282" r:id="rId16"/>
    <p:sldId id="284" r:id="rId17"/>
    <p:sldId id="283" r:id="rId18"/>
    <p:sldId id="264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Medium Cond" panose="020B0606030402020204" pitchFamily="34" charset="0"/>
      <p:regular r:id="rId24"/>
    </p:embeddedFont>
    <p:embeddedFont>
      <p:font typeface="HK Grotesk Bold" panose="020B0604020202020204" charset="0"/>
      <p:regular r:id="rId25"/>
    </p:embeddedFont>
    <p:embeddedFont>
      <p:font typeface="Lato" panose="020F0502020204030203" pitchFamily="34" charset="0"/>
      <p:regular r:id="rId26"/>
      <p:boldItalic r:id="rId27"/>
    </p:embeddedFont>
    <p:embeddedFont>
      <p:font typeface="Lato Bold" panose="020B0604020202020204" charset="0"/>
      <p:regular r:id="rId28"/>
    </p:embeddedFont>
    <p:embeddedFont>
      <p:font typeface="Lato Italics" panose="020B0604020202020204" charset="0"/>
      <p:regular r:id="rId29"/>
    </p:embeddedFont>
    <p:embeddedFont>
      <p:font typeface="Montserrat Light" panose="00000400000000000000" pitchFamily="2" charset="0"/>
      <p:regular r:id="rId30"/>
      <p:italic r:id="rId31"/>
    </p:embeddedFont>
    <p:embeddedFont>
      <p:font typeface="Montserrat Light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1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38926" cy="10287000"/>
            <a:chOff x="0" y="0"/>
            <a:chExt cx="818523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193" r="10193"/>
            <a:stretch>
              <a:fillRect/>
            </a:stretch>
          </p:blipFill>
          <p:spPr>
            <a:xfrm>
              <a:off x="0" y="0"/>
              <a:ext cx="8185235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571456" y="3495675"/>
            <a:ext cx="13679450" cy="680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1566A8"/>
                </a:solidFill>
                <a:latin typeface="HK Grotesk Bold"/>
              </a:rPr>
              <a:t>Our cities </a:t>
            </a:r>
          </a:p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FF1616"/>
                </a:solidFill>
                <a:latin typeface="HK Grotesk Bold"/>
              </a:rPr>
              <a:t>need </a:t>
            </a:r>
            <a:r>
              <a:rPr lang="en-US" sz="12000" dirty="0">
                <a:solidFill>
                  <a:srgbClr val="1566A8"/>
                </a:solidFill>
                <a:latin typeface="HK Grotesk Bold"/>
              </a:rPr>
              <a:t>the Gospel.</a:t>
            </a:r>
          </a:p>
          <a:p>
            <a:pPr>
              <a:lnSpc>
                <a:spcPts val="13200"/>
              </a:lnSpc>
            </a:pPr>
            <a:endParaRPr lang="en-US" sz="12000" dirty="0">
              <a:solidFill>
                <a:srgbClr val="1566A8"/>
              </a:solidFill>
              <a:latin typeface="HK Grotesk Bold"/>
            </a:endParaRPr>
          </a:p>
          <a:p>
            <a:pPr>
              <a:lnSpc>
                <a:spcPts val="13200"/>
              </a:lnSpc>
            </a:pPr>
            <a:r>
              <a:rPr lang="en-US" sz="10000" i="1" dirty="0">
                <a:solidFill>
                  <a:srgbClr val="1566A8"/>
                </a:solidFill>
                <a:latin typeface="HK Grotesk Bold"/>
              </a:rPr>
              <a:t>Influx &amp; Influence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5360"/>
            <a:ext cx="10140823" cy="93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400" dirty="0">
                <a:solidFill>
                  <a:srgbClr val="1566A8"/>
                </a:solidFill>
                <a:latin typeface="HK Grotesk Bold"/>
              </a:rPr>
              <a:t>Topics we explore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6508" y="2848566"/>
            <a:ext cx="71241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847724"/>
                </a:solidFill>
                <a:latin typeface="Lato Italics"/>
              </a:rPr>
              <a:t>Gospel Theology &amp; Renewal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00343" y="4826953"/>
            <a:ext cx="6169180" cy="136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847724"/>
                </a:solidFill>
                <a:latin typeface="Lato Italics"/>
              </a:rPr>
              <a:t>Culture, </a:t>
            </a:r>
            <a:r>
              <a:rPr lang="en-US" sz="3999" dirty="0" err="1">
                <a:solidFill>
                  <a:srgbClr val="847724"/>
                </a:solidFill>
                <a:latin typeface="Lato Italics"/>
              </a:rPr>
              <a:t>Contextualisation</a:t>
            </a:r>
            <a:r>
              <a:rPr lang="en-US" sz="3999" dirty="0">
                <a:solidFill>
                  <a:srgbClr val="847724"/>
                </a:solidFill>
                <a:latin typeface="Lato Italics"/>
              </a:rPr>
              <a:t> &amp; Ministry Design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01078" y="6770027"/>
            <a:ext cx="6070452" cy="64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847724"/>
                </a:solidFill>
                <a:latin typeface="Lato Italics"/>
              </a:rPr>
              <a:t>Church Planting Strategies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67889" y="8461058"/>
            <a:ext cx="6320004" cy="136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847724"/>
                </a:solidFill>
                <a:latin typeface="Lato Italics"/>
              </a:rPr>
              <a:t>Gospel shaped Ministry &amp; Movement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324292"/>
            <a:ext cx="1526351" cy="18041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6508" y="4485771"/>
            <a:ext cx="1473528" cy="1315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0343" y="6386477"/>
            <a:ext cx="1628135" cy="14001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01078" y="7963663"/>
            <a:ext cx="1607535" cy="16278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073349C7-2160-FFC1-3B30-046CEA66F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" y="-114300"/>
            <a:ext cx="1819150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327" b="18327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39450" y="2287589"/>
            <a:ext cx="7947813" cy="577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1566A8"/>
                </a:solidFill>
                <a:latin typeface="HK Grotesk Bold"/>
              </a:rPr>
              <a:t>2023</a:t>
            </a:r>
          </a:p>
          <a:p>
            <a:pPr>
              <a:lnSpc>
                <a:spcPts val="8799"/>
              </a:lnSpc>
            </a:pPr>
            <a:r>
              <a:rPr lang="en-US" sz="7999">
                <a:solidFill>
                  <a:srgbClr val="1566A8"/>
                </a:solidFill>
                <a:latin typeface="HK Grotesk Bold"/>
              </a:rPr>
              <a:t>Church Planters'</a:t>
            </a:r>
          </a:p>
          <a:p>
            <a:pPr>
              <a:lnSpc>
                <a:spcPts val="13750"/>
              </a:lnSpc>
            </a:pPr>
            <a:r>
              <a:rPr lang="en-US" sz="12500">
                <a:solidFill>
                  <a:srgbClr val="1566A8"/>
                </a:solidFill>
                <a:latin typeface="HK Grotesk Bold"/>
              </a:rPr>
              <a:t>English </a:t>
            </a:r>
          </a:p>
          <a:p>
            <a:pPr>
              <a:lnSpc>
                <a:spcPts val="13749"/>
              </a:lnSpc>
            </a:pPr>
            <a:r>
              <a:rPr lang="en-US" sz="12499">
                <a:solidFill>
                  <a:srgbClr val="1566A8"/>
                </a:solidFill>
                <a:latin typeface="HK Grotesk Bold"/>
              </a:rPr>
              <a:t>Immersion</a:t>
            </a:r>
          </a:p>
        </p:txBody>
      </p:sp>
    </p:spTree>
    <p:extLst>
      <p:ext uri="{BB962C8B-B14F-4D97-AF65-F5344CB8AC3E}">
        <p14:creationId xmlns:p14="http://schemas.microsoft.com/office/powerpoint/2010/main" val="216563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327" b="18327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39450" y="2287589"/>
            <a:ext cx="7947813" cy="341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1566A8"/>
                </a:solidFill>
                <a:latin typeface="HK Grotesk Bold"/>
              </a:rPr>
              <a:t>CITY IMPACT</a:t>
            </a:r>
          </a:p>
          <a:p>
            <a:pPr>
              <a:lnSpc>
                <a:spcPts val="8800"/>
              </a:lnSpc>
            </a:pPr>
            <a:endParaRPr lang="en-US" sz="8000" dirty="0">
              <a:solidFill>
                <a:srgbClr val="1566A8"/>
              </a:solidFill>
              <a:latin typeface="HK Grotesk Bold"/>
            </a:endParaRPr>
          </a:p>
          <a:p>
            <a:pPr>
              <a:lnSpc>
                <a:spcPts val="8800"/>
              </a:lnSpc>
            </a:pPr>
            <a:r>
              <a:rPr lang="en-US" sz="8000" i="1" dirty="0">
                <a:solidFill>
                  <a:srgbClr val="1566A8"/>
                </a:solidFill>
                <a:latin typeface="HK Grotesk Bold"/>
              </a:rPr>
              <a:t>Faith &amp; Work</a:t>
            </a:r>
            <a:endParaRPr lang="en-US" sz="12499" i="1" dirty="0">
              <a:solidFill>
                <a:srgbClr val="1566A8"/>
              </a:solidFill>
              <a:latin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26500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85724"/>
          </a:solidFill>
          <a:ln w="12700">
            <a:miter lim="400000"/>
          </a:ln>
        </p:spPr>
        <p:txBody>
          <a:bodyPr lIns="68578" tIns="68578" rIns="68578" bIns="68578" anchor="ctr"/>
          <a:lstStyle/>
          <a:p>
            <a:pPr defTabSz="13716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700"/>
          </a:p>
        </p:txBody>
      </p:sp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384" y="2101303"/>
            <a:ext cx="4303235" cy="608439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5"/>
          <p:cNvSpPr txBox="1"/>
          <p:nvPr/>
        </p:nvSpPr>
        <p:spPr>
          <a:xfrm>
            <a:off x="2677067" y="8207037"/>
            <a:ext cx="12933864" cy="600160"/>
          </a:xfrm>
          <a:prstGeom prst="rect">
            <a:avLst/>
          </a:prstGeom>
          <a:ln w="12700">
            <a:miter lim="400000"/>
          </a:ln>
        </p:spPr>
        <p:txBody>
          <a:bodyPr lIns="68578" tIns="68578" rIns="68578" bIns="68578">
            <a:spAutoFit/>
          </a:bodyPr>
          <a:lstStyle/>
          <a:p>
            <a:pPr defTabSz="1371600">
              <a:defRPr sz="4000">
                <a:solidFill>
                  <a:srgbClr val="FFFFFF"/>
                </a:solidFill>
                <a:latin typeface="Franklin Gothic Medium Cond"/>
                <a:ea typeface="Franklin Gothic Medium Cond"/>
                <a:cs typeface="Franklin Gothic Medium Cond"/>
                <a:sym typeface="Franklin Gothic Medium Cond"/>
              </a:defRPr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C5A113B-1C9E-6DB6-E575-1B72FFEF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0" y="2095500"/>
            <a:ext cx="17704419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shot 2022-07-02 at 7.04.52 AM.png" descr="Screenshot 2022-07-02 at 7.04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07" y="-63524"/>
            <a:ext cx="16852560" cy="823280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 7"/>
          <p:cNvSpPr/>
          <p:nvPr/>
        </p:nvSpPr>
        <p:spPr>
          <a:xfrm rot="21204756">
            <a:off x="4853752" y="9290574"/>
            <a:ext cx="18897881" cy="1924663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68578" tIns="68578" rIns="68578" bIns="68578" anchor="ctr"/>
          <a:lstStyle/>
          <a:p>
            <a:pPr defTabSz="13716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700"/>
          </a:p>
        </p:txBody>
      </p:sp>
      <p:sp>
        <p:nvSpPr>
          <p:cNvPr id="184" name="Rectangle 5"/>
          <p:cNvSpPr/>
          <p:nvPr/>
        </p:nvSpPr>
        <p:spPr>
          <a:xfrm rot="452296">
            <a:off x="-418671" y="9016736"/>
            <a:ext cx="18897881" cy="2769568"/>
          </a:xfrm>
          <a:prstGeom prst="rect">
            <a:avLst/>
          </a:prstGeom>
          <a:solidFill>
            <a:srgbClr val="385724"/>
          </a:solidFill>
          <a:ln w="12700">
            <a:miter lim="400000"/>
          </a:ln>
        </p:spPr>
        <p:txBody>
          <a:bodyPr lIns="68578" tIns="68578" rIns="68578" bIns="68578" anchor="ctr"/>
          <a:lstStyle/>
          <a:p>
            <a:pPr defTabSz="13716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700"/>
          </a:p>
        </p:txBody>
      </p:sp>
      <p:pic>
        <p:nvPicPr>
          <p:cNvPr id="185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5" y="8475176"/>
            <a:ext cx="1129906" cy="159758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38"/>
          <p:cNvSpPr txBox="1"/>
          <p:nvPr/>
        </p:nvSpPr>
        <p:spPr>
          <a:xfrm>
            <a:off x="1651477" y="9254895"/>
            <a:ext cx="12933864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8" tIns="68578" rIns="68578" bIns="68578">
            <a:spAutoFit/>
          </a:bodyPr>
          <a:lstStyle>
            <a:lvl1pPr algn="l" defTabSz="1828800">
              <a:defRPr sz="4000">
                <a:solidFill>
                  <a:srgbClr val="FFFFFF"/>
                </a:solidFill>
                <a:latin typeface="Franklin Gothic Medium Cond"/>
                <a:ea typeface="Franklin Gothic Medium Cond"/>
                <a:cs typeface="Franklin Gothic Medium Cond"/>
                <a:sym typeface="Franklin Gothic Medium Cond"/>
              </a:defRPr>
            </a:lvl1pPr>
          </a:lstStyle>
          <a:p>
            <a:r>
              <a:rPr sz="3000"/>
              <a:t>Small group course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1187" r="21048"/>
          <a:stretch>
            <a:fillRect/>
          </a:stretch>
        </p:blipFill>
        <p:spPr>
          <a:xfrm>
            <a:off x="3810000" y="479196"/>
            <a:ext cx="10427086" cy="10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2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52123" y="1638250"/>
            <a:ext cx="1783754" cy="2554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68902" y="5763461"/>
            <a:ext cx="8350197" cy="288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5594">
                <a:solidFill>
                  <a:srgbClr val="37290F"/>
                </a:solidFill>
                <a:latin typeface="Montserrat Light"/>
              </a:rPr>
              <a:t>Jeyakaran Emmanuel</a:t>
            </a:r>
          </a:p>
          <a:p>
            <a:pPr algn="ctr">
              <a:lnSpc>
                <a:spcPts val="5594"/>
              </a:lnSpc>
            </a:pPr>
            <a:r>
              <a:rPr lang="en-US" sz="5594">
                <a:solidFill>
                  <a:srgbClr val="37290F"/>
                </a:solidFill>
                <a:latin typeface="Montserrat Light Italics"/>
              </a:rPr>
              <a:t>National Catalyst</a:t>
            </a:r>
          </a:p>
          <a:p>
            <a:pPr algn="ctr">
              <a:lnSpc>
                <a:spcPts val="5594"/>
              </a:lnSpc>
            </a:pPr>
            <a:r>
              <a:rPr lang="en-US" sz="5594">
                <a:solidFill>
                  <a:srgbClr val="37290F"/>
                </a:solidFill>
                <a:latin typeface="Montserrat Light"/>
              </a:rPr>
              <a:t>City Initiatives</a:t>
            </a:r>
          </a:p>
          <a:p>
            <a:pPr algn="ctr">
              <a:lnSpc>
                <a:spcPts val="5594"/>
              </a:lnSpc>
            </a:pPr>
            <a:r>
              <a:rPr lang="en-US" sz="5594">
                <a:solidFill>
                  <a:srgbClr val="37290F"/>
                </a:solidFill>
                <a:latin typeface="Montserrat Light"/>
              </a:rPr>
              <a:t>Tel: +91 9841037882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54544" y="4355031"/>
            <a:ext cx="5578912" cy="114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 Light"/>
              </a:rPr>
              <a:t>For more information, </a:t>
            </a:r>
          </a:p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Montserrat Light"/>
              </a:rPr>
              <a:t>please connect with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38926" cy="10287000"/>
            <a:chOff x="0" y="0"/>
            <a:chExt cx="818523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193" r="10193"/>
            <a:stretch>
              <a:fillRect/>
            </a:stretch>
          </p:blipFill>
          <p:spPr>
            <a:xfrm>
              <a:off x="0" y="0"/>
              <a:ext cx="8185235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248400" y="190500"/>
            <a:ext cx="11811000" cy="932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IN" sz="5400" dirty="0"/>
              <a:t>Cities determine the destiny of nations, and their influence on the everyday affairs of individuals is incalculable. Beyond question, the new chapter in world and mission history is entitled </a:t>
            </a:r>
            <a:r>
              <a:rPr lang="en-IN" sz="5400" b="1" dirty="0">
                <a:solidFill>
                  <a:srgbClr val="FF0000"/>
                </a:solidFill>
              </a:rPr>
              <a:t>'Cities' </a:t>
            </a:r>
            <a:r>
              <a:rPr lang="en-IN" sz="5400" dirty="0"/>
              <a:t>and </a:t>
            </a:r>
            <a:r>
              <a:rPr lang="en-IN" sz="5400" b="1" dirty="0">
                <a:solidFill>
                  <a:srgbClr val="FF0000"/>
                </a:solidFill>
              </a:rPr>
              <a:t>the church of tomorrow will be largely an urban church</a:t>
            </a:r>
            <a:r>
              <a:rPr lang="en-IN" sz="5400" b="1" dirty="0"/>
              <a:t>.</a:t>
            </a:r>
            <a:endParaRPr lang="en-IN" sz="6600" dirty="0"/>
          </a:p>
          <a:p>
            <a:pPr marL="0" indent="0">
              <a:buNone/>
            </a:pPr>
            <a:r>
              <a:rPr lang="en-IN" sz="5400" dirty="0"/>
              <a:t>Cities must be regarded as the </a:t>
            </a:r>
            <a:r>
              <a:rPr lang="en-IN" sz="5400" b="1" dirty="0">
                <a:solidFill>
                  <a:srgbClr val="FF0000"/>
                </a:solidFill>
              </a:rPr>
              <a:t>modern frontiers of Christian missions</a:t>
            </a:r>
            <a:r>
              <a:rPr lang="en-IN" sz="5400" dirty="0"/>
              <a:t>. If we fail to win the cities, we shall have failed indeed</a:t>
            </a:r>
            <a:r>
              <a:rPr lang="en-IN" sz="4800" dirty="0"/>
              <a:t>. </a:t>
            </a:r>
            <a:r>
              <a:rPr lang="en-IN" sz="6000" dirty="0"/>
              <a:t>-</a:t>
            </a:r>
            <a:r>
              <a:rPr lang="en-IN" sz="3600" i="1" dirty="0"/>
              <a:t>Roger Greenway</a:t>
            </a:r>
            <a:endParaRPr lang="en-IN" sz="6000" i="1" dirty="0"/>
          </a:p>
        </p:txBody>
      </p:sp>
    </p:spTree>
    <p:extLst>
      <p:ext uri="{BB962C8B-B14F-4D97-AF65-F5344CB8AC3E}">
        <p14:creationId xmlns:p14="http://schemas.microsoft.com/office/powerpoint/2010/main" val="10577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34F8AD4-D332-96BE-9F0A-FD5FE02F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29113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9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38926" cy="10287000"/>
            <a:chOff x="0" y="0"/>
            <a:chExt cx="818523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193" r="10193"/>
            <a:stretch>
              <a:fillRect/>
            </a:stretch>
          </p:blipFill>
          <p:spPr>
            <a:xfrm>
              <a:off x="0" y="0"/>
              <a:ext cx="8185235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00800" y="190500"/>
            <a:ext cx="11658600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8000" dirty="0">
                <a:solidFill>
                  <a:srgbClr val="FF0000"/>
                </a:solidFill>
              </a:rPr>
              <a:t>“</a:t>
            </a:r>
            <a:r>
              <a:rPr lang="en-IN" sz="8000" b="1" dirty="0">
                <a:solidFill>
                  <a:srgbClr val="FF0000"/>
                </a:solidFill>
              </a:rPr>
              <a:t>By 2050, 60% population of the country will live in cities as India’s rate of urbanization is dramatic”  </a:t>
            </a:r>
          </a:p>
          <a:p>
            <a:endParaRPr lang="en-IN" sz="8000" b="1" dirty="0">
              <a:solidFill>
                <a:srgbClr val="FF0000"/>
              </a:solidFill>
            </a:endParaRPr>
          </a:p>
          <a:p>
            <a:r>
              <a:rPr lang="en-IN" sz="8000" dirty="0"/>
              <a:t>- </a:t>
            </a:r>
            <a:r>
              <a:rPr lang="en-IN" sz="6600" i="1" dirty="0"/>
              <a:t>Minister of State: Rao </a:t>
            </a:r>
            <a:r>
              <a:rPr lang="en-IN" sz="6600" i="1" dirty="0" err="1"/>
              <a:t>Inderjit</a:t>
            </a:r>
            <a:r>
              <a:rPr lang="en-IN" sz="6600" i="1" dirty="0"/>
              <a:t> Singh</a:t>
            </a:r>
            <a:endParaRPr lang="en-IN" sz="8000" i="1" dirty="0"/>
          </a:p>
        </p:txBody>
      </p:sp>
    </p:spTree>
    <p:extLst>
      <p:ext uri="{BB962C8B-B14F-4D97-AF65-F5344CB8AC3E}">
        <p14:creationId xmlns:p14="http://schemas.microsoft.com/office/powerpoint/2010/main" val="24766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38926" cy="10287000"/>
            <a:chOff x="0" y="0"/>
            <a:chExt cx="818523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193" r="10193"/>
            <a:stretch>
              <a:fillRect/>
            </a:stretch>
          </p:blipFill>
          <p:spPr>
            <a:xfrm>
              <a:off x="0" y="0"/>
              <a:ext cx="8185235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324600" y="190500"/>
            <a:ext cx="11506200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IN" sz="9600" b="1" dirty="0">
                <a:solidFill>
                  <a:srgbClr val="FF0000"/>
                </a:solidFill>
              </a:rPr>
              <a:t>“</a:t>
            </a:r>
            <a:r>
              <a:rPr lang="en-IN" sz="9600" b="1" i="1" dirty="0">
                <a:solidFill>
                  <a:srgbClr val="FF0000"/>
                </a:solidFill>
              </a:rPr>
              <a:t>Planting new churches is the most effective evangelistic methodology known under heaven.</a:t>
            </a:r>
            <a:r>
              <a:rPr lang="en-IN" sz="9600" b="1" dirty="0">
                <a:solidFill>
                  <a:srgbClr val="FF0000"/>
                </a:solidFill>
              </a:rPr>
              <a:t>” </a:t>
            </a:r>
          </a:p>
          <a:p>
            <a:pPr marL="0" indent="0">
              <a:buNone/>
            </a:pPr>
            <a:r>
              <a:rPr lang="en-IN" sz="6000" dirty="0"/>
              <a:t>– Peter Wagner</a:t>
            </a:r>
          </a:p>
        </p:txBody>
      </p:sp>
    </p:spTree>
    <p:extLst>
      <p:ext uri="{BB962C8B-B14F-4D97-AF65-F5344CB8AC3E}">
        <p14:creationId xmlns:p14="http://schemas.microsoft.com/office/powerpoint/2010/main" val="179504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1890" y="967654"/>
            <a:ext cx="11537316" cy="1169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10"/>
              </a:lnSpc>
            </a:pPr>
            <a:r>
              <a:rPr lang="en-US" sz="4800" dirty="0">
                <a:solidFill>
                  <a:srgbClr val="1566A8"/>
                </a:solidFill>
                <a:latin typeface="HK Grotesk Bold"/>
              </a:rPr>
              <a:t>About City Initiatives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354" y="2479035"/>
            <a:ext cx="12195756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9"/>
              </a:lnSpc>
              <a:spcBef>
                <a:spcPct val="0"/>
              </a:spcBef>
            </a:pPr>
            <a:r>
              <a:rPr lang="en-US" sz="6600" dirty="0">
                <a:solidFill>
                  <a:srgbClr val="1566A8"/>
                </a:solidFill>
                <a:latin typeface="Lato Italics"/>
              </a:rPr>
              <a:t>City Initiatives is dedicated to </a:t>
            </a:r>
            <a:r>
              <a:rPr lang="en-US" sz="6600" b="1" dirty="0" err="1">
                <a:solidFill>
                  <a:srgbClr val="FF0000"/>
                </a:solidFill>
                <a:latin typeface="Lato Italics"/>
              </a:rPr>
              <a:t>catalysing</a:t>
            </a:r>
            <a:r>
              <a:rPr lang="en-US" sz="6600" b="1" dirty="0">
                <a:solidFill>
                  <a:srgbClr val="FF0000"/>
                </a:solidFill>
                <a:latin typeface="Lato Italics"/>
              </a:rPr>
              <a:t> gospel movements</a:t>
            </a:r>
            <a:r>
              <a:rPr lang="en-US" sz="6600" dirty="0">
                <a:solidFill>
                  <a:srgbClr val="1566A8"/>
                </a:solidFill>
                <a:latin typeface="Lato Italics"/>
              </a:rPr>
              <a:t> in every major urban </a:t>
            </a:r>
            <a:r>
              <a:rPr lang="en-US" sz="6600" dirty="0" err="1">
                <a:solidFill>
                  <a:srgbClr val="1566A8"/>
                </a:solidFill>
                <a:latin typeface="Lato Italics"/>
              </a:rPr>
              <a:t>centre</a:t>
            </a:r>
            <a:r>
              <a:rPr lang="en-US" sz="6600" dirty="0">
                <a:solidFill>
                  <a:srgbClr val="1566A8"/>
                </a:solidFill>
                <a:latin typeface="Lato Italics"/>
              </a:rPr>
              <a:t> in India.</a:t>
            </a:r>
          </a:p>
          <a:p>
            <a:pPr>
              <a:lnSpc>
                <a:spcPts val="4719"/>
              </a:lnSpc>
              <a:spcBef>
                <a:spcPct val="0"/>
              </a:spcBef>
            </a:pPr>
            <a:endParaRPr lang="en-US" sz="3999" dirty="0">
              <a:solidFill>
                <a:srgbClr val="1566A8"/>
              </a:solidFill>
              <a:latin typeface="Lato Italics"/>
            </a:endParaRPr>
          </a:p>
          <a:p>
            <a:pPr>
              <a:lnSpc>
                <a:spcPts val="4719"/>
              </a:lnSpc>
              <a:spcBef>
                <a:spcPct val="0"/>
              </a:spcBef>
            </a:pPr>
            <a:r>
              <a:rPr lang="en-US" sz="3999" dirty="0">
                <a:solidFill>
                  <a:srgbClr val="1566A8"/>
                </a:solidFill>
                <a:latin typeface="Lato Italics"/>
              </a:rPr>
              <a:t>We partner with like-minded individuals, churches, and networks in India who imbibe shared missional DNA and shared vision for city transformation and gospel proclamation in India.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1890" y="7784784"/>
            <a:ext cx="1242695" cy="1242695"/>
            <a:chOff x="0" y="0"/>
            <a:chExt cx="1656927" cy="165692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6927" cy="165692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619" y="273568"/>
              <a:ext cx="871690" cy="110979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76058" y="7784784"/>
            <a:ext cx="1242695" cy="1242695"/>
            <a:chOff x="0" y="0"/>
            <a:chExt cx="1656927" cy="165692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6927" cy="165692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6336" y="432072"/>
              <a:ext cx="824255" cy="792783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4659302" y="7784784"/>
            <a:ext cx="1242695" cy="1242695"/>
            <a:chOff x="0" y="0"/>
            <a:chExt cx="1656927" cy="165692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6927" cy="16569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17295" y="411033"/>
              <a:ext cx="822338" cy="834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-190500"/>
            <a:ext cx="19706364" cy="1115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10"/>
              </a:lnSpc>
            </a:pPr>
            <a:r>
              <a:rPr lang="en-US" sz="4000" dirty="0">
                <a:solidFill>
                  <a:srgbClr val="1566A8"/>
                </a:solidFill>
                <a:latin typeface="HK Grotesk Bold"/>
              </a:rPr>
              <a:t>Our 4 focus areas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1187" r="21048"/>
          <a:stretch>
            <a:fillRect/>
          </a:stretch>
        </p:blipFill>
        <p:spPr>
          <a:xfrm>
            <a:off x="3810000" y="479196"/>
            <a:ext cx="10427086" cy="10150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327" b="18327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39450" y="2287589"/>
            <a:ext cx="7947813" cy="47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1566A8"/>
                </a:solidFill>
                <a:latin typeface="HK Grotesk Bold"/>
              </a:rPr>
              <a:t>URBAN </a:t>
            </a:r>
          </a:p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1566A8"/>
                </a:solidFill>
                <a:latin typeface="HK Grotesk Bold"/>
              </a:rPr>
              <a:t>CHURCH </a:t>
            </a:r>
          </a:p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1566A8"/>
                </a:solidFill>
                <a:latin typeface="HK Grotesk Bold"/>
              </a:rPr>
              <a:t>PLANTING</a:t>
            </a:r>
          </a:p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1566A8"/>
                </a:solidFill>
                <a:latin typeface="HK Grotesk Bold"/>
              </a:rPr>
              <a:t>TRAINING</a:t>
            </a:r>
            <a:endParaRPr lang="en-US" sz="12499" dirty="0">
              <a:solidFill>
                <a:srgbClr val="1566A8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4673" y="2879056"/>
            <a:ext cx="1915509" cy="19155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58565" y="3195318"/>
            <a:ext cx="1007727" cy="12829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51743" y="2899353"/>
            <a:ext cx="1915509" cy="19155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33053" y="3398855"/>
            <a:ext cx="952889" cy="9165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99604" y="2899353"/>
            <a:ext cx="1915509" cy="19155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23646" y="4794565"/>
            <a:ext cx="1474828" cy="781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67075" y="4814862"/>
            <a:ext cx="1474828" cy="781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82022" y="3374533"/>
            <a:ext cx="950673" cy="965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944794"/>
            <a:ext cx="15793438" cy="122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9"/>
              </a:lnSpc>
            </a:pPr>
            <a:r>
              <a:rPr lang="en-US" sz="8581" dirty="0">
                <a:solidFill>
                  <a:srgbClr val="1566A8"/>
                </a:solidFill>
                <a:latin typeface="HK Grotesk Bold"/>
              </a:rPr>
              <a:t>The Learning Journey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908865"/>
            <a:ext cx="3667456" cy="88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3"/>
              </a:lnSpc>
            </a:pPr>
            <a:r>
              <a:rPr lang="en-US" sz="4546">
                <a:solidFill>
                  <a:srgbClr val="1566A8"/>
                </a:solidFill>
                <a:latin typeface="Lato Bold"/>
              </a:rPr>
              <a:t>Cycle 1</a:t>
            </a:r>
          </a:p>
          <a:p>
            <a:pPr algn="ctr">
              <a:lnSpc>
                <a:spcPts val="2760"/>
              </a:lnSpc>
            </a:pPr>
            <a:r>
              <a:rPr lang="en-US" sz="3000">
                <a:solidFill>
                  <a:srgbClr val="1566A8"/>
                </a:solidFill>
                <a:latin typeface="Lato"/>
              </a:rPr>
              <a:t>Conceptualization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8615" y="6299033"/>
            <a:ext cx="2907625" cy="179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Pre-Immersion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Immersion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Ministry Roadmap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Coaching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75769" y="4929162"/>
            <a:ext cx="3667456" cy="88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3"/>
              </a:lnSpc>
            </a:pPr>
            <a:r>
              <a:rPr lang="en-US" sz="4546">
                <a:solidFill>
                  <a:srgbClr val="1566A8"/>
                </a:solidFill>
                <a:latin typeface="Lato Bold"/>
              </a:rPr>
              <a:t>Cycle 2</a:t>
            </a:r>
          </a:p>
          <a:p>
            <a:pPr algn="ctr">
              <a:lnSpc>
                <a:spcPts val="2760"/>
              </a:lnSpc>
            </a:pPr>
            <a:r>
              <a:rPr lang="en-US" sz="3000">
                <a:solidFill>
                  <a:srgbClr val="1566A8"/>
                </a:solidFill>
                <a:latin typeface="Lato"/>
              </a:rPr>
              <a:t>Integration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9996" y="6319330"/>
            <a:ext cx="3439001" cy="179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City Learning Cohorts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Advanced Trainings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Personal Reflection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Coaching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23631" y="4929162"/>
            <a:ext cx="3667456" cy="88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3"/>
              </a:lnSpc>
            </a:pPr>
            <a:r>
              <a:rPr lang="en-US" sz="4546">
                <a:solidFill>
                  <a:srgbClr val="1566A8"/>
                </a:solidFill>
                <a:latin typeface="Lato Bold"/>
              </a:rPr>
              <a:t>Cycle 3</a:t>
            </a:r>
          </a:p>
          <a:p>
            <a:pPr algn="ctr">
              <a:lnSpc>
                <a:spcPts val="2760"/>
              </a:lnSpc>
            </a:pPr>
            <a:r>
              <a:rPr lang="en-US" sz="3000">
                <a:solidFill>
                  <a:srgbClr val="1566A8"/>
                </a:solidFill>
                <a:latin typeface="Lato"/>
              </a:rPr>
              <a:t>Multiplication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04796" y="6299033"/>
            <a:ext cx="3446740" cy="224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City Impact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City Coalition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Movement Catalysts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1566A8"/>
                </a:solidFill>
                <a:latin typeface="Lato Italics"/>
              </a:rPr>
              <a:t>Church Multiplication</a:t>
            </a:r>
          </a:p>
          <a:p>
            <a:pPr algn="ctr">
              <a:lnSpc>
                <a:spcPts val="3540"/>
              </a:lnSpc>
            </a:pPr>
            <a:endParaRPr lang="en-US" sz="3000">
              <a:solidFill>
                <a:srgbClr val="1566A8"/>
              </a:solidFill>
              <a:latin typeface="Lato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273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Montserrat Light</vt:lpstr>
      <vt:lpstr>HK Grotesk Bold</vt:lpstr>
      <vt:lpstr>Lato</vt:lpstr>
      <vt:lpstr>Arial</vt:lpstr>
      <vt:lpstr>Lato Italics</vt:lpstr>
      <vt:lpstr>Montserrat Light Italics</vt:lpstr>
      <vt:lpstr>Lato Bold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City Initiatives (General)</dc:title>
  <dc:creator>kavitaisrael</dc:creator>
  <cp:lastModifiedBy>kavita israel</cp:lastModifiedBy>
  <cp:revision>14</cp:revision>
  <dcterms:created xsi:type="dcterms:W3CDTF">2006-08-16T00:00:00Z</dcterms:created>
  <dcterms:modified xsi:type="dcterms:W3CDTF">2022-07-19T06:29:34Z</dcterms:modified>
  <dc:identifier>DAFGu9gmaho</dc:identifier>
</cp:coreProperties>
</file>