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1" r:id="rId19"/>
  </p:sldIdLst>
  <p:sldSz cx="18288000" cy="10287000"/>
  <p:notesSz cx="6858000" cy="9144000"/>
  <p:embeddedFontLst>
    <p:embeddedFont>
      <p:font typeface="Playfair Display" charset="0"/>
      <p:regular r:id="rId20"/>
    </p:embeddedFont>
    <p:embeddedFont>
      <p:font typeface="Poppins Bold" charset="0"/>
      <p:regular r:id="rId21"/>
    </p:embeddedFont>
    <p:embeddedFont>
      <p:font typeface="Poppins" charset="0"/>
      <p:regular r:id="rId22"/>
    </p:embeddedFont>
    <p:embeddedFont>
      <p:font typeface="Poppins Italics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-6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6.pn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85800" y="-800100"/>
            <a:ext cx="11375806" cy="11828262"/>
            <a:chOff x="0" y="0"/>
            <a:chExt cx="783368" cy="812800"/>
          </a:xfrm>
        </p:grpSpPr>
        <p:sp>
          <p:nvSpPr>
            <p:cNvPr id="3" name="Freeform 3"/>
            <p:cNvSpPr/>
            <p:nvPr/>
          </p:nvSpPr>
          <p:spPr>
            <a:xfrm>
              <a:off x="-12902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DAD7D0">
                <a:alpha val="50980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" y="308800"/>
            <a:ext cx="9605513" cy="9566176"/>
            <a:chOff x="0" y="0"/>
            <a:chExt cx="767436" cy="812800"/>
          </a:xfrm>
        </p:grpSpPr>
        <p:sp>
          <p:nvSpPr>
            <p:cNvPr id="6" name="Freeform 6"/>
            <p:cNvSpPr/>
            <p:nvPr/>
          </p:nvSpPr>
          <p:spPr>
            <a:xfrm>
              <a:off x="-20868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204D6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1181100"/>
            <a:ext cx="6638027" cy="70809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941970" y="928200"/>
            <a:ext cx="10503502" cy="168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720"/>
              </a:lnSpc>
            </a:pPr>
            <a:r>
              <a:rPr lang="en-US" sz="12350">
                <a:solidFill>
                  <a:srgbClr val="E76407"/>
                </a:solidFill>
                <a:latin typeface="Playfair Display"/>
              </a:rPr>
              <a:t>SRI LANKA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77315" y="3122242"/>
            <a:ext cx="7668156" cy="5139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993"/>
              </a:lnSpc>
            </a:pPr>
            <a:r>
              <a:rPr lang="en-US" sz="7136" spc="14">
                <a:solidFill>
                  <a:srgbClr val="204D6A"/>
                </a:solidFill>
                <a:latin typeface="Poppins Bold"/>
              </a:rPr>
              <a:t>THE</a:t>
            </a:r>
          </a:p>
          <a:p>
            <a:pPr algn="r">
              <a:lnSpc>
                <a:spcPts val="7993"/>
              </a:lnSpc>
            </a:pPr>
            <a:r>
              <a:rPr lang="en-US" sz="7136" spc="14">
                <a:solidFill>
                  <a:srgbClr val="204D6A"/>
                </a:solidFill>
                <a:latin typeface="Poppins Bold"/>
              </a:rPr>
              <a:t>UNFINISHED</a:t>
            </a:r>
          </a:p>
          <a:p>
            <a:pPr algn="r">
              <a:lnSpc>
                <a:spcPts val="7993"/>
              </a:lnSpc>
            </a:pPr>
            <a:r>
              <a:rPr lang="en-US" sz="7136" spc="14">
                <a:solidFill>
                  <a:srgbClr val="204D6A"/>
                </a:solidFill>
                <a:latin typeface="Poppins Bold"/>
              </a:rPr>
              <a:t>TASK</a:t>
            </a:r>
          </a:p>
          <a:p>
            <a:pPr algn="r">
              <a:lnSpc>
                <a:spcPts val="7993"/>
              </a:lnSpc>
            </a:pPr>
            <a:r>
              <a:rPr lang="en-US" sz="7136" spc="14">
                <a:solidFill>
                  <a:srgbClr val="204D6A"/>
                </a:solidFill>
                <a:latin typeface="Poppins Bold"/>
              </a:rPr>
              <a:t>IN OUR</a:t>
            </a:r>
          </a:p>
          <a:p>
            <a:pPr algn="r">
              <a:lnSpc>
                <a:spcPts val="7993"/>
              </a:lnSpc>
            </a:pPr>
            <a:r>
              <a:rPr lang="en-US" sz="7136" spc="14">
                <a:solidFill>
                  <a:srgbClr val="204D6A"/>
                </a:solidFill>
                <a:latin typeface="Poppins Bold"/>
              </a:rPr>
              <a:t> NATION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58335" y="9267825"/>
            <a:ext cx="7579316" cy="557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88"/>
              </a:lnSpc>
              <a:spcBef>
                <a:spcPct val="0"/>
              </a:spcBef>
            </a:pPr>
            <a:r>
              <a:rPr lang="en-US" sz="3750">
                <a:solidFill>
                  <a:srgbClr val="000000"/>
                </a:solidFill>
                <a:latin typeface="Poppins"/>
              </a:rPr>
              <a:t>Prayer Conference – India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410" r="27695" b="3607"/>
          <a:stretch>
            <a:fillRect/>
          </a:stretch>
        </p:blipFill>
        <p:spPr>
          <a:xfrm>
            <a:off x="2704882" y="1722179"/>
            <a:ext cx="12878236" cy="83021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8319" y="468571"/>
            <a:ext cx="13185688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SRI LANKA IN  CRISIS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319" y="468571"/>
            <a:ext cx="13185688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SRI LANKA IN  CRISIS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8319" y="1541204"/>
            <a:ext cx="16211348" cy="9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  <a:spcBef>
                <a:spcPct val="0"/>
              </a:spcBef>
            </a:pPr>
            <a:r>
              <a:rPr lang="en-US" sz="5936" spc="11">
                <a:solidFill>
                  <a:srgbClr val="E76407"/>
                </a:solidFill>
                <a:latin typeface="Poppins Bold"/>
              </a:rPr>
              <a:t>HOW SERIOUS IS THE CRISIS?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7778" y="2738056"/>
            <a:ext cx="17304325" cy="748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spc="-82" dirty="0">
                <a:solidFill>
                  <a:srgbClr val="204D6A"/>
                </a:solidFill>
                <a:latin typeface="Poppins"/>
              </a:rPr>
              <a:t>Sri Lanka’s debt-laden economy has “collapsed” as it runs </a:t>
            </a: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out of money to pay for food, fuel and medicine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.</a:t>
            </a:r>
          </a:p>
          <a:p>
            <a:pPr algn="just">
              <a:lnSpc>
                <a:spcPts val="1119"/>
              </a:lnSpc>
            </a:pPr>
            <a:endParaRPr lang="en-US" sz="3300" spc="-82" dirty="0">
              <a:solidFill>
                <a:srgbClr val="204D6A"/>
              </a:solidFill>
              <a:latin typeface="Poppins"/>
            </a:endParaRPr>
          </a:p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spc="-82" dirty="0">
                <a:solidFill>
                  <a:srgbClr val="204D6A"/>
                </a:solidFill>
                <a:latin typeface="Poppins"/>
              </a:rPr>
              <a:t>The island is </a:t>
            </a: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relying on help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 from neighboring India, China and from the International Monetary Fund (IMF).</a:t>
            </a:r>
          </a:p>
          <a:p>
            <a:pPr algn="just">
              <a:lnSpc>
                <a:spcPts val="1119"/>
              </a:lnSpc>
            </a:pPr>
            <a:endParaRPr lang="en-US" sz="3300" spc="-82" dirty="0">
              <a:solidFill>
                <a:srgbClr val="204D6A"/>
              </a:solidFill>
              <a:latin typeface="Poppins"/>
            </a:endParaRPr>
          </a:p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Sri Lankans are skipping meals as they line up for hours to buy scarce fuel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 and cooking gas.</a:t>
            </a:r>
          </a:p>
          <a:p>
            <a:pPr algn="just">
              <a:lnSpc>
                <a:spcPts val="1119"/>
              </a:lnSpc>
            </a:pPr>
            <a:endParaRPr lang="en-US" sz="3300" spc="-82" dirty="0">
              <a:solidFill>
                <a:srgbClr val="204D6A"/>
              </a:solidFill>
              <a:latin typeface="Poppins"/>
            </a:endParaRPr>
          </a:p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spc="-82" dirty="0">
                <a:solidFill>
                  <a:srgbClr val="204D6A"/>
                </a:solidFill>
                <a:latin typeface="Poppins"/>
              </a:rPr>
              <a:t>The </a:t>
            </a: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government owes $51bn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 and is unable to make interest payments on its loans.</a:t>
            </a:r>
          </a:p>
          <a:p>
            <a:pPr algn="just">
              <a:lnSpc>
                <a:spcPts val="1119"/>
              </a:lnSpc>
            </a:pPr>
            <a:endParaRPr lang="en-US" sz="3300" spc="-82" dirty="0">
              <a:solidFill>
                <a:srgbClr val="204D6A"/>
              </a:solidFill>
              <a:latin typeface="Poppins"/>
            </a:endParaRPr>
          </a:p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Tourism, an important engine of economic growth, sputtered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 because of the pandemic.</a:t>
            </a:r>
          </a:p>
          <a:p>
            <a:pPr algn="just">
              <a:lnSpc>
                <a:spcPts val="1119"/>
              </a:lnSpc>
            </a:pPr>
            <a:endParaRPr lang="en-US" sz="3300" spc="-82" dirty="0">
              <a:solidFill>
                <a:srgbClr val="204D6A"/>
              </a:solidFill>
              <a:latin typeface="Poppins"/>
            </a:endParaRPr>
          </a:p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spc="-82" dirty="0">
                <a:solidFill>
                  <a:srgbClr val="204D6A"/>
                </a:solidFill>
                <a:latin typeface="Poppins"/>
              </a:rPr>
              <a:t>Country’s </a:t>
            </a: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currency has collapsed by 80 percent, making imports more expensive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 and worsening inflation.</a:t>
            </a:r>
          </a:p>
          <a:p>
            <a:pPr algn="just">
              <a:lnSpc>
                <a:spcPts val="1119"/>
              </a:lnSpc>
            </a:pPr>
            <a:endParaRPr lang="en-US" sz="3300" spc="-82" dirty="0">
              <a:solidFill>
                <a:srgbClr val="204D6A"/>
              </a:solidFill>
              <a:latin typeface="Poppins"/>
            </a:endParaRPr>
          </a:p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spc="-82" dirty="0">
                <a:solidFill>
                  <a:srgbClr val="204D6A"/>
                </a:solidFill>
                <a:latin typeface="Poppins"/>
              </a:rPr>
              <a:t>The result is a </a:t>
            </a: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country on the edge of bankruptcy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, with hardly any money to import fuel, milk, medicine and even toilet paper.</a:t>
            </a:r>
          </a:p>
          <a:p>
            <a:pPr algn="just">
              <a:lnSpc>
                <a:spcPts val="3696"/>
              </a:lnSpc>
            </a:pPr>
            <a:endParaRPr lang="en-US" sz="3300" spc="-82" dirty="0">
              <a:solidFill>
                <a:srgbClr val="204D6A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319" y="2319147"/>
            <a:ext cx="17304325" cy="7386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3584"/>
              </a:lnSpc>
              <a:buFont typeface="Arial"/>
              <a:buChar char="•"/>
            </a:pPr>
            <a:r>
              <a:rPr lang="en-US" sz="3200" spc="-80" dirty="0">
                <a:solidFill>
                  <a:srgbClr val="204D6A"/>
                </a:solidFill>
                <a:latin typeface="Poppins"/>
              </a:rPr>
              <a:t>Sri Lanka's foreign debt increased substantially, going from USD 11.3 billion in 2005 to USD 56.3 billion in 2020.[ </a:t>
            </a:r>
            <a:r>
              <a:rPr lang="en-US" sz="3200" b="1" spc="-80" dirty="0">
                <a:solidFill>
                  <a:srgbClr val="204D6A"/>
                </a:solidFill>
                <a:latin typeface="Poppins"/>
              </a:rPr>
              <a:t>While foreign debt was about 42% of the GDP in 2019,it rose to 119% of its GDP in 2021</a:t>
            </a:r>
            <a:r>
              <a:rPr lang="en-US" sz="3200" spc="-80" dirty="0">
                <a:solidFill>
                  <a:srgbClr val="204D6A"/>
                </a:solidFill>
                <a:latin typeface="Poppins"/>
              </a:rPr>
              <a:t>.</a:t>
            </a:r>
          </a:p>
          <a:p>
            <a:pPr marL="690881" lvl="1" indent="-345440" algn="just">
              <a:lnSpc>
                <a:spcPts val="3584"/>
              </a:lnSpc>
              <a:buFont typeface="Arial"/>
              <a:buChar char="•"/>
            </a:pPr>
            <a:r>
              <a:rPr lang="en-US" sz="3200" spc="-80" dirty="0">
                <a:solidFill>
                  <a:srgbClr val="204D6A"/>
                </a:solidFill>
                <a:latin typeface="Poppins"/>
              </a:rPr>
              <a:t>On 12 April 2022, Sri Lanka announced that it will be defaulting on its external debt of $51 billion</a:t>
            </a:r>
          </a:p>
          <a:p>
            <a:pPr algn="just">
              <a:lnSpc>
                <a:spcPts val="3584"/>
              </a:lnSpc>
            </a:pPr>
            <a:endParaRPr lang="en-US" sz="3200" spc="-80" dirty="0">
              <a:solidFill>
                <a:srgbClr val="204D6A"/>
              </a:solidFill>
              <a:latin typeface="Poppins"/>
            </a:endParaRPr>
          </a:p>
          <a:p>
            <a:pPr algn="just">
              <a:lnSpc>
                <a:spcPts val="3584"/>
              </a:lnSpc>
            </a:pPr>
            <a:endParaRPr lang="en-US" sz="3200" spc="-80" dirty="0">
              <a:solidFill>
                <a:srgbClr val="204D6A"/>
              </a:solidFill>
              <a:latin typeface="Poppins"/>
            </a:endParaRPr>
          </a:p>
          <a:p>
            <a:pPr marL="690881" lvl="1" indent="-345440" algn="just">
              <a:lnSpc>
                <a:spcPts val="3584"/>
              </a:lnSpc>
              <a:buFont typeface="Arial"/>
              <a:buChar char="•"/>
            </a:pPr>
            <a:r>
              <a:rPr lang="en-US" sz="3200" spc="-80" dirty="0">
                <a:solidFill>
                  <a:srgbClr val="204D6A"/>
                </a:solidFill>
                <a:latin typeface="Poppins"/>
              </a:rPr>
              <a:t>The country's tourism sector represented over one-tenth of the GDP of Sri Lanka.[83] The sector was </a:t>
            </a:r>
            <a:r>
              <a:rPr lang="en-US" sz="3200" b="1" spc="-80" dirty="0">
                <a:solidFill>
                  <a:srgbClr val="204D6A"/>
                </a:solidFill>
                <a:latin typeface="Poppins"/>
              </a:rPr>
              <a:t>negatively affected by the 2019 Easter bombings</a:t>
            </a:r>
            <a:r>
              <a:rPr lang="en-US" sz="3200" spc="-80" dirty="0">
                <a:solidFill>
                  <a:srgbClr val="204D6A"/>
                </a:solidFill>
                <a:latin typeface="Poppins"/>
              </a:rPr>
              <a:t>, and the COVID-19 pandemic prevented recovery.[35] </a:t>
            </a:r>
            <a:r>
              <a:rPr lang="en-US" sz="3200" b="1" spc="-80" dirty="0">
                <a:solidFill>
                  <a:srgbClr val="204D6A"/>
                </a:solidFill>
                <a:latin typeface="Poppins"/>
              </a:rPr>
              <a:t>Tourism earned Sri Lanka $4.4 billion and contributed 5.6% to GDP in 2018, but this dropped to just 0.8% in 2020.</a:t>
            </a:r>
          </a:p>
          <a:p>
            <a:pPr algn="just">
              <a:lnSpc>
                <a:spcPts val="3584"/>
              </a:lnSpc>
            </a:pPr>
            <a:endParaRPr lang="en-US" sz="3200" spc="-80" dirty="0">
              <a:solidFill>
                <a:srgbClr val="204D6A"/>
              </a:solidFill>
              <a:latin typeface="Poppins"/>
            </a:endParaRPr>
          </a:p>
          <a:p>
            <a:pPr algn="just">
              <a:lnSpc>
                <a:spcPts val="3584"/>
              </a:lnSpc>
            </a:pPr>
            <a:endParaRPr lang="en-US" sz="3200" spc="-80" dirty="0">
              <a:solidFill>
                <a:srgbClr val="204D6A"/>
              </a:solidFill>
              <a:latin typeface="Poppins"/>
            </a:endParaRPr>
          </a:p>
          <a:p>
            <a:pPr marL="690881" lvl="1" indent="-345440" algn="just">
              <a:lnSpc>
                <a:spcPts val="3584"/>
              </a:lnSpc>
              <a:buFont typeface="Arial"/>
              <a:buChar char="•"/>
            </a:pPr>
            <a:r>
              <a:rPr lang="en-US" sz="3200" spc="-80" dirty="0">
                <a:solidFill>
                  <a:srgbClr val="204D6A"/>
                </a:solidFill>
                <a:latin typeface="Poppins"/>
              </a:rPr>
              <a:t>On 6 April 2022, the CBSL allegedly printed 119.08 billion rupees, making it the highest reported amount printed on a single day by the CBSL for the year 2022. The total money added to financial markets for the </a:t>
            </a:r>
            <a:r>
              <a:rPr lang="en-US" sz="3200" b="1" spc="-80" dirty="0">
                <a:solidFill>
                  <a:srgbClr val="204D6A"/>
                </a:solidFill>
                <a:latin typeface="Poppins"/>
              </a:rPr>
              <a:t>year 2022 increased to </a:t>
            </a:r>
            <a:r>
              <a:rPr lang="en-US" sz="3200" b="1" spc="-80" dirty="0" err="1">
                <a:solidFill>
                  <a:srgbClr val="204D6A"/>
                </a:solidFill>
                <a:latin typeface="Poppins"/>
              </a:rPr>
              <a:t>Rs</a:t>
            </a:r>
            <a:r>
              <a:rPr lang="en-US" sz="3200" b="1" spc="-80" dirty="0">
                <a:solidFill>
                  <a:srgbClr val="204D6A"/>
                </a:solidFill>
                <a:latin typeface="Poppins"/>
              </a:rPr>
              <a:t>. 432.76 billion</a:t>
            </a:r>
            <a:r>
              <a:rPr lang="en-US" sz="3200" spc="-80" dirty="0">
                <a:solidFill>
                  <a:srgbClr val="204D6A"/>
                </a:solidFill>
                <a:latin typeface="Poppins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8319" y="468571"/>
            <a:ext cx="13185688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SRI LANKA IN  CRISIS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8319" y="1560254"/>
            <a:ext cx="16211348" cy="61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999" spc="7">
                <a:solidFill>
                  <a:srgbClr val="E76407"/>
                </a:solidFill>
                <a:latin typeface="Poppins Bold"/>
              </a:rPr>
              <a:t>EXTERNAL DEBT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58319" y="4823143"/>
            <a:ext cx="16211348" cy="61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999" spc="7">
                <a:solidFill>
                  <a:srgbClr val="E76407"/>
                </a:solidFill>
                <a:latin typeface="Poppins Bold"/>
              </a:rPr>
              <a:t>TOURISM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8319" y="7489173"/>
            <a:ext cx="16211348" cy="61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999" spc="7">
                <a:solidFill>
                  <a:srgbClr val="E76407"/>
                </a:solidFill>
                <a:latin typeface="Poppins Bold"/>
              </a:rPr>
              <a:t>MONEY PRINTING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8319" y="2449011"/>
            <a:ext cx="9676971" cy="65526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267694" y="345349"/>
            <a:ext cx="3620235" cy="57124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5695">
            <a:off x="13561578" y="2454265"/>
            <a:ext cx="3528191" cy="24256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325673" y="4483792"/>
            <a:ext cx="2835962" cy="157395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58319" y="468571"/>
            <a:ext cx="13185688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SRI LANKA IN  CRISIS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77220" y="6283141"/>
            <a:ext cx="7066223" cy="2718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4"/>
              </a:lnSpc>
              <a:spcBef>
                <a:spcPct val="0"/>
              </a:spcBef>
            </a:pPr>
            <a:r>
              <a:rPr lang="en-US" sz="3200" u="none" spc="-80">
                <a:solidFill>
                  <a:srgbClr val="204D6A"/>
                </a:solidFill>
                <a:latin typeface="Poppins Italics"/>
              </a:rPr>
              <a:t>Accordingly, Food inflation (Y-o-Y) increased to 80.1% in June 2022 from 57.4% in May 2022, while Non-Food inflation (Y-o-Y) increased to 42.4% in June 2022 from 30.6% in May 2022.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319" y="817866"/>
            <a:ext cx="1721846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 dirty="0" smtClean="0">
                <a:solidFill>
                  <a:srgbClr val="000000"/>
                </a:solidFill>
                <a:latin typeface="Poppins Bold"/>
              </a:rPr>
              <a:t>SRI LANKA IN CRISIS</a:t>
            </a:r>
            <a:endParaRPr lang="en-US" sz="7136" spc="14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78998" y="1823288"/>
            <a:ext cx="16996184" cy="850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WFP 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report on </a:t>
            </a: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approx. </a:t>
            </a:r>
            <a:r>
              <a:rPr lang="en-US" sz="3600" b="1" spc="-113" dirty="0">
                <a:solidFill>
                  <a:srgbClr val="204D6A"/>
                </a:solidFill>
                <a:latin typeface="Poppins"/>
              </a:rPr>
              <a:t>6 million faced with Hunger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 in the next 6 months </a:t>
            </a:r>
            <a:endParaRPr lang="en-US" sz="3600" spc="-113" dirty="0" smtClean="0">
              <a:solidFill>
                <a:srgbClr val="204D6A"/>
              </a:solidFill>
              <a:latin typeface="Poppins"/>
            </a:endParaRP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SME 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association </a:t>
            </a: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states that </a:t>
            </a:r>
            <a:r>
              <a:rPr lang="en-US" sz="3600" b="1" spc="-113" dirty="0">
                <a:solidFill>
                  <a:srgbClr val="204D6A"/>
                </a:solidFill>
                <a:latin typeface="Poppins"/>
              </a:rPr>
              <a:t>4 million are at the risk of losing their jobs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 in the next year. </a:t>
            </a: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Youth 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and children are undergoing </a:t>
            </a:r>
            <a:r>
              <a:rPr lang="en-US" sz="3600" b="1" spc="-113" dirty="0">
                <a:solidFill>
                  <a:srgbClr val="204D6A"/>
                </a:solidFill>
                <a:latin typeface="Poppins"/>
              </a:rPr>
              <a:t>serious mental stress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 </a:t>
            </a: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due 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the prevailing situation </a:t>
            </a:r>
            <a:endParaRPr lang="en-US" sz="3600" spc="-113" dirty="0" smtClean="0">
              <a:solidFill>
                <a:srgbClr val="204D6A"/>
              </a:solidFill>
              <a:latin typeface="Poppins"/>
            </a:endParaRP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3600" b="1" spc="-113" dirty="0" smtClean="0">
                <a:solidFill>
                  <a:srgbClr val="204D6A"/>
                </a:solidFill>
                <a:latin typeface="Poppins"/>
              </a:rPr>
              <a:t>Massive </a:t>
            </a:r>
            <a:r>
              <a:rPr lang="en-US" sz="3600" b="1" spc="-113" dirty="0">
                <a:solidFill>
                  <a:srgbClr val="204D6A"/>
                </a:solidFill>
                <a:latin typeface="Poppins"/>
              </a:rPr>
              <a:t>brain Drain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 - Loss of Hope especially Youth and young </a:t>
            </a: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adults</a:t>
            </a: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Segments 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of </a:t>
            </a:r>
            <a:r>
              <a:rPr lang="en-US" sz="3600" b="1" spc="-113" dirty="0">
                <a:solidFill>
                  <a:srgbClr val="204D6A"/>
                </a:solidFill>
                <a:latin typeface="Poppins"/>
              </a:rPr>
              <a:t>Youth are moving into violence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 as an option for course correction </a:t>
            </a:r>
            <a:endParaRPr lang="en-US" sz="3600" spc="-113" dirty="0" smtClean="0">
              <a:solidFill>
                <a:srgbClr val="204D6A"/>
              </a:solidFill>
              <a:latin typeface="Poppins"/>
            </a:endParaRP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3600" b="1" spc="-113" dirty="0" smtClean="0">
                <a:solidFill>
                  <a:srgbClr val="204D6A"/>
                </a:solidFill>
                <a:latin typeface="Poppins"/>
              </a:rPr>
              <a:t>Undermining </a:t>
            </a:r>
            <a:r>
              <a:rPr lang="en-US" sz="3600" b="1" spc="-113" dirty="0">
                <a:solidFill>
                  <a:srgbClr val="204D6A"/>
                </a:solidFill>
                <a:latin typeface="Poppins"/>
              </a:rPr>
              <a:t>of law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 and order,  corruption and mismanagement of the countries </a:t>
            </a: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resources</a:t>
            </a: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Increase 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of family breakdown.  </a:t>
            </a:r>
            <a:r>
              <a:rPr lang="en-US" sz="3600" b="1" spc="-113" dirty="0">
                <a:solidFill>
                  <a:srgbClr val="204D6A"/>
                </a:solidFill>
                <a:latin typeface="Poppins"/>
              </a:rPr>
              <a:t>400 divorces a day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 according to official </a:t>
            </a: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stats</a:t>
            </a: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Desperately </a:t>
            </a:r>
            <a:r>
              <a:rPr lang="en-US" sz="3600" b="1" spc="-113" dirty="0">
                <a:solidFill>
                  <a:srgbClr val="204D6A"/>
                </a:solidFill>
                <a:latin typeface="Poppins"/>
              </a:rPr>
              <a:t>need credible </a:t>
            </a:r>
            <a:r>
              <a:rPr lang="en-US" sz="3600" b="1" spc="-113" dirty="0" smtClean="0">
                <a:solidFill>
                  <a:srgbClr val="204D6A"/>
                </a:solidFill>
                <a:latin typeface="Poppins"/>
              </a:rPr>
              <a:t>leadership</a:t>
            </a:r>
            <a:r>
              <a:rPr lang="en-US" sz="3600" spc="-113" dirty="0" smtClean="0">
                <a:solidFill>
                  <a:srgbClr val="204D6A"/>
                </a:solidFill>
                <a:latin typeface="Poppins"/>
              </a:rPr>
              <a:t> in </a:t>
            </a:r>
            <a:r>
              <a:rPr lang="en-US" sz="3600" spc="-113" dirty="0">
                <a:solidFill>
                  <a:srgbClr val="204D6A"/>
                </a:solidFill>
                <a:latin typeface="Poppins"/>
              </a:rPr>
              <a:t>our nation</a:t>
            </a:r>
            <a:endParaRPr lang="en-US" sz="3600" u="none" spc="-113" dirty="0">
              <a:solidFill>
                <a:srgbClr val="204D6A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319" y="817866"/>
            <a:ext cx="17218463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THE CHURCH IN RESPONSE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80598" y="2575128"/>
            <a:ext cx="16996184" cy="588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066"/>
              </a:lnSpc>
              <a:spcBef>
                <a:spcPct val="0"/>
              </a:spcBef>
            </a:pPr>
            <a:r>
              <a:rPr lang="en-US" sz="4523" u="none" spc="-113" dirty="0">
                <a:solidFill>
                  <a:srgbClr val="204D6A"/>
                </a:solidFill>
                <a:latin typeface="Poppins"/>
              </a:rPr>
              <a:t>1) </a:t>
            </a:r>
            <a:r>
              <a:rPr lang="en-US" sz="4523" u="none" spc="-113" dirty="0" smtClean="0">
                <a:solidFill>
                  <a:srgbClr val="204D6A"/>
                </a:solidFill>
                <a:latin typeface="Poppins"/>
              </a:rPr>
              <a:t> Stronger </a:t>
            </a:r>
            <a:r>
              <a:rPr lang="en-US" sz="4523" u="none" spc="-113" dirty="0">
                <a:solidFill>
                  <a:srgbClr val="204D6A"/>
                </a:solidFill>
                <a:latin typeface="Poppins"/>
              </a:rPr>
              <a:t>national prayer emphasis </a:t>
            </a:r>
          </a:p>
          <a:p>
            <a:pPr marL="0" lvl="0" indent="0" algn="just">
              <a:lnSpc>
                <a:spcPts val="5066"/>
              </a:lnSpc>
              <a:spcBef>
                <a:spcPct val="0"/>
              </a:spcBef>
            </a:pPr>
            <a:endParaRPr lang="en-US" sz="4523" u="none" spc="-113" dirty="0">
              <a:solidFill>
                <a:srgbClr val="204D6A"/>
              </a:solidFill>
              <a:latin typeface="Poppins"/>
            </a:endParaRPr>
          </a:p>
          <a:p>
            <a:pPr marL="0" lvl="0" indent="0" algn="just">
              <a:lnSpc>
                <a:spcPts val="5066"/>
              </a:lnSpc>
              <a:spcBef>
                <a:spcPct val="0"/>
              </a:spcBef>
            </a:pPr>
            <a:r>
              <a:rPr lang="en-US" sz="4523" u="none" spc="-113" dirty="0">
                <a:solidFill>
                  <a:srgbClr val="204D6A"/>
                </a:solidFill>
                <a:latin typeface="Poppins"/>
              </a:rPr>
              <a:t>2) Unity of the church of Sri Lanka</a:t>
            </a:r>
          </a:p>
          <a:p>
            <a:pPr marL="0" lvl="0" indent="0" algn="just">
              <a:lnSpc>
                <a:spcPts val="5066"/>
              </a:lnSpc>
              <a:spcBef>
                <a:spcPct val="0"/>
              </a:spcBef>
            </a:pPr>
            <a:endParaRPr lang="en-US" sz="4523" u="none" spc="-113" dirty="0">
              <a:solidFill>
                <a:srgbClr val="204D6A"/>
              </a:solidFill>
              <a:latin typeface="Poppins"/>
            </a:endParaRPr>
          </a:p>
          <a:p>
            <a:pPr marL="0" lvl="0" indent="0" algn="just">
              <a:lnSpc>
                <a:spcPts val="5066"/>
              </a:lnSpc>
              <a:spcBef>
                <a:spcPct val="0"/>
              </a:spcBef>
            </a:pPr>
            <a:r>
              <a:rPr lang="en-US" sz="4523" u="none" spc="-113" dirty="0">
                <a:solidFill>
                  <a:srgbClr val="204D6A"/>
                </a:solidFill>
                <a:latin typeface="Poppins"/>
              </a:rPr>
              <a:t>3) The Gospel is penetrating into unreached areas and people groups as the ground is fertile</a:t>
            </a:r>
          </a:p>
          <a:p>
            <a:pPr marL="0" lvl="0" indent="0" algn="just">
              <a:lnSpc>
                <a:spcPts val="5066"/>
              </a:lnSpc>
              <a:spcBef>
                <a:spcPct val="0"/>
              </a:spcBef>
            </a:pPr>
            <a:endParaRPr lang="en-US" sz="4523" u="none" spc="-113" dirty="0">
              <a:solidFill>
                <a:srgbClr val="204D6A"/>
              </a:solidFill>
              <a:latin typeface="Poppins"/>
            </a:endParaRPr>
          </a:p>
          <a:p>
            <a:pPr marL="0" lvl="0" indent="0" algn="just">
              <a:lnSpc>
                <a:spcPts val="5066"/>
              </a:lnSpc>
              <a:spcBef>
                <a:spcPct val="0"/>
              </a:spcBef>
            </a:pPr>
            <a:r>
              <a:rPr lang="en-US" sz="4523" u="none" spc="-113" dirty="0">
                <a:solidFill>
                  <a:srgbClr val="204D6A"/>
                </a:solidFill>
                <a:latin typeface="Poppins"/>
              </a:rPr>
              <a:t>4) God is </a:t>
            </a:r>
            <a:r>
              <a:rPr lang="en-US" sz="4523" u="none" spc="-113" dirty="0" smtClean="0">
                <a:solidFill>
                  <a:srgbClr val="204D6A"/>
                </a:solidFill>
                <a:latin typeface="Poppins"/>
              </a:rPr>
              <a:t>positioning </a:t>
            </a:r>
            <a:r>
              <a:rPr lang="en-US" sz="4523" u="none" spc="-113" dirty="0">
                <a:solidFill>
                  <a:srgbClr val="204D6A"/>
                </a:solidFill>
                <a:latin typeface="Poppins"/>
              </a:rPr>
              <a:t>the Church of Sri Lanka to be the Antioch of  Asia</a:t>
            </a:r>
          </a:p>
        </p:txBody>
      </p:sp>
    </p:spTree>
    <p:extLst>
      <p:ext uri="{BB962C8B-B14F-4D97-AF65-F5344CB8AC3E}">
        <p14:creationId xmlns:p14="http://schemas.microsoft.com/office/powerpoint/2010/main" val="165498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319" y="817866"/>
            <a:ext cx="17218463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THE CHURCH IN RESPONSE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8319" y="4203849"/>
            <a:ext cx="16996184" cy="516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6570" lvl="1" indent="-488285" algn="just">
              <a:lnSpc>
                <a:spcPts val="5066"/>
              </a:lnSpc>
              <a:spcBef>
                <a:spcPct val="0"/>
              </a:spcBef>
              <a:buFont typeface="Arial"/>
              <a:buChar char="•"/>
            </a:pPr>
            <a:r>
              <a:rPr lang="en-US" sz="4523" spc="-113" dirty="0">
                <a:solidFill>
                  <a:srgbClr val="204D6A"/>
                </a:solidFill>
                <a:latin typeface="Poppins"/>
              </a:rPr>
              <a:t>Est</a:t>
            </a:r>
            <a:r>
              <a:rPr lang="en-US" sz="4523" u="none" spc="-113" dirty="0">
                <a:solidFill>
                  <a:srgbClr val="204D6A"/>
                </a:solidFill>
                <a:latin typeface="Poppins"/>
              </a:rPr>
              <a:t>ablishing a congregation for every village and neighborhood (Missional Families- House Churches)</a:t>
            </a:r>
          </a:p>
          <a:p>
            <a:pPr algn="just">
              <a:lnSpc>
                <a:spcPts val="5066"/>
              </a:lnSpc>
              <a:spcBef>
                <a:spcPct val="0"/>
              </a:spcBef>
            </a:pPr>
            <a:endParaRPr lang="en-US" sz="4523" u="none" spc="-113" dirty="0">
              <a:solidFill>
                <a:srgbClr val="204D6A"/>
              </a:solidFill>
              <a:latin typeface="Poppins"/>
            </a:endParaRPr>
          </a:p>
          <a:p>
            <a:pPr marL="976570" lvl="1" indent="-488285" algn="just">
              <a:lnSpc>
                <a:spcPts val="5066"/>
              </a:lnSpc>
              <a:spcBef>
                <a:spcPct val="0"/>
              </a:spcBef>
              <a:buFont typeface="Arial"/>
              <a:buChar char="•"/>
            </a:pPr>
            <a:r>
              <a:rPr lang="en-US" sz="4523" u="none" spc="-113" dirty="0">
                <a:solidFill>
                  <a:srgbClr val="204D6A"/>
                </a:solidFill>
                <a:latin typeface="Poppins"/>
              </a:rPr>
              <a:t>Lay Missionary Movements - To mobilize the whole body of Christ in Sri Lanka.</a:t>
            </a:r>
          </a:p>
          <a:p>
            <a:pPr algn="just">
              <a:lnSpc>
                <a:spcPts val="5066"/>
              </a:lnSpc>
              <a:spcBef>
                <a:spcPct val="0"/>
              </a:spcBef>
            </a:pPr>
            <a:endParaRPr lang="en-US" sz="4523" u="none" spc="-113" dirty="0">
              <a:solidFill>
                <a:srgbClr val="204D6A"/>
              </a:solidFill>
              <a:latin typeface="Poppins"/>
            </a:endParaRPr>
          </a:p>
          <a:p>
            <a:pPr marL="976570" lvl="1" indent="-488285" algn="just">
              <a:lnSpc>
                <a:spcPts val="5066"/>
              </a:lnSpc>
              <a:spcBef>
                <a:spcPct val="0"/>
              </a:spcBef>
              <a:buFont typeface="Arial"/>
              <a:buChar char="•"/>
            </a:pPr>
            <a:r>
              <a:rPr lang="en-US" sz="4523" u="none" spc="-113" dirty="0">
                <a:solidFill>
                  <a:srgbClr val="204D6A"/>
                </a:solidFill>
                <a:latin typeface="Poppins"/>
              </a:rPr>
              <a:t>To work strategically towards </a:t>
            </a:r>
            <a:r>
              <a:rPr lang="en-US" sz="4523" u="none" spc="-113" dirty="0" err="1">
                <a:solidFill>
                  <a:srgbClr val="204D6A"/>
                </a:solidFill>
                <a:latin typeface="Poppins"/>
              </a:rPr>
              <a:t>discipling</a:t>
            </a:r>
            <a:r>
              <a:rPr lang="en-US" sz="4523" u="none" spc="-113" dirty="0">
                <a:solidFill>
                  <a:srgbClr val="204D6A"/>
                </a:solidFill>
                <a:latin typeface="Poppins"/>
              </a:rPr>
              <a:t> People of all segments and groups in our country.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58319" y="1909550"/>
            <a:ext cx="17729681" cy="180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73"/>
              </a:lnSpc>
              <a:spcBef>
                <a:spcPct val="0"/>
              </a:spcBef>
            </a:pPr>
            <a:r>
              <a:rPr lang="en-US" sz="6136" spc="12">
                <a:solidFill>
                  <a:srgbClr val="E76407"/>
                </a:solidFill>
                <a:latin typeface="Poppins Bold"/>
              </a:rPr>
              <a:t>COMMON STRATEGIC OBJECTIVES TO REACH OUR NATION: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319" y="817866"/>
            <a:ext cx="1721846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 dirty="0" smtClean="0">
                <a:solidFill>
                  <a:srgbClr val="000000"/>
                </a:solidFill>
                <a:latin typeface="Poppins Bold"/>
              </a:rPr>
              <a:t>Prayer Needs</a:t>
            </a:r>
            <a:endParaRPr lang="en-US" sz="7136" spc="14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93879" y="2476500"/>
            <a:ext cx="16996184" cy="7848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4523" spc="-113" dirty="0" smtClean="0">
                <a:solidFill>
                  <a:srgbClr val="204D6A"/>
                </a:solidFill>
                <a:latin typeface="Poppins"/>
              </a:rPr>
              <a:t>The </a:t>
            </a:r>
            <a:r>
              <a:rPr lang="en-US" sz="4523" b="1" spc="-113" dirty="0">
                <a:solidFill>
                  <a:srgbClr val="204D6A"/>
                </a:solidFill>
                <a:latin typeface="Poppins"/>
              </a:rPr>
              <a:t>political stability</a:t>
            </a:r>
            <a:r>
              <a:rPr lang="en-US" sz="4523" spc="-113" dirty="0">
                <a:solidFill>
                  <a:srgbClr val="204D6A"/>
                </a:solidFill>
                <a:latin typeface="Poppins"/>
              </a:rPr>
              <a:t> of the nation. Especially as there is a </a:t>
            </a:r>
            <a:r>
              <a:rPr lang="en-US" sz="4523" spc="-113" dirty="0" smtClean="0">
                <a:solidFill>
                  <a:srgbClr val="204D6A"/>
                </a:solidFill>
                <a:latin typeface="Poppins"/>
              </a:rPr>
              <a:t>Parliamentary election </a:t>
            </a:r>
            <a:r>
              <a:rPr lang="en-US" sz="4523" spc="-113" dirty="0">
                <a:solidFill>
                  <a:srgbClr val="204D6A"/>
                </a:solidFill>
                <a:latin typeface="Poppins"/>
              </a:rPr>
              <a:t>to decide the next president tomorrow. </a:t>
            </a:r>
            <a:endParaRPr lang="en-US" sz="4523" spc="-113" dirty="0" smtClean="0">
              <a:solidFill>
                <a:srgbClr val="204D6A"/>
              </a:solidFill>
              <a:latin typeface="Poppins"/>
            </a:endParaRP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4523" spc="-113" dirty="0" smtClean="0">
                <a:solidFill>
                  <a:srgbClr val="204D6A"/>
                </a:solidFill>
                <a:latin typeface="Poppins"/>
              </a:rPr>
              <a:t>For </a:t>
            </a:r>
            <a:r>
              <a:rPr lang="en-US" sz="4523" spc="-113" dirty="0">
                <a:solidFill>
                  <a:srgbClr val="204D6A"/>
                </a:solidFill>
                <a:latin typeface="Poppins"/>
              </a:rPr>
              <a:t>the </a:t>
            </a:r>
            <a:r>
              <a:rPr lang="en-US" sz="4523" b="1" spc="-113" dirty="0">
                <a:solidFill>
                  <a:srgbClr val="204D6A"/>
                </a:solidFill>
                <a:latin typeface="Poppins"/>
              </a:rPr>
              <a:t>economic stability</a:t>
            </a:r>
            <a:r>
              <a:rPr lang="en-US" sz="4523" spc="-113" dirty="0">
                <a:solidFill>
                  <a:srgbClr val="204D6A"/>
                </a:solidFill>
                <a:latin typeface="Poppins"/>
              </a:rPr>
              <a:t> of the nation. </a:t>
            </a:r>
            <a:endParaRPr lang="en-US" sz="4523" spc="-113" dirty="0" smtClean="0">
              <a:solidFill>
                <a:srgbClr val="204D6A"/>
              </a:solidFill>
              <a:latin typeface="Poppins"/>
            </a:endParaRP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4523" spc="-113" dirty="0" smtClean="0">
                <a:solidFill>
                  <a:srgbClr val="204D6A"/>
                </a:solidFill>
                <a:latin typeface="Poppins"/>
              </a:rPr>
              <a:t>The </a:t>
            </a:r>
            <a:r>
              <a:rPr lang="en-US" sz="4523" b="1" spc="-113" dirty="0">
                <a:solidFill>
                  <a:srgbClr val="204D6A"/>
                </a:solidFill>
                <a:latin typeface="Poppins"/>
              </a:rPr>
              <a:t>church to rise up</a:t>
            </a:r>
            <a:r>
              <a:rPr lang="en-US" sz="4523" spc="-113" dirty="0">
                <a:solidFill>
                  <a:srgbClr val="204D6A"/>
                </a:solidFill>
                <a:latin typeface="Poppins"/>
              </a:rPr>
              <a:t> at this time of need. </a:t>
            </a:r>
            <a:endParaRPr lang="en-US" sz="4523" spc="-113" dirty="0" smtClean="0">
              <a:solidFill>
                <a:srgbClr val="204D6A"/>
              </a:solidFill>
              <a:latin typeface="Poppins"/>
            </a:endParaRP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4523" spc="-113" dirty="0" smtClean="0">
                <a:solidFill>
                  <a:srgbClr val="204D6A"/>
                </a:solidFill>
                <a:latin typeface="Poppins"/>
              </a:rPr>
              <a:t>For </a:t>
            </a:r>
            <a:r>
              <a:rPr lang="en-US" sz="4523" spc="-113" dirty="0">
                <a:solidFill>
                  <a:srgbClr val="204D6A"/>
                </a:solidFill>
                <a:latin typeface="Poppins"/>
              </a:rPr>
              <a:t>the </a:t>
            </a:r>
            <a:r>
              <a:rPr lang="en-US" sz="4523" b="1" spc="-113" dirty="0">
                <a:solidFill>
                  <a:srgbClr val="204D6A"/>
                </a:solidFill>
                <a:latin typeface="Poppins"/>
              </a:rPr>
              <a:t>protests to continue peacefully</a:t>
            </a:r>
            <a:r>
              <a:rPr lang="en-US" sz="4523" spc="-113" dirty="0">
                <a:solidFill>
                  <a:srgbClr val="204D6A"/>
                </a:solidFill>
                <a:latin typeface="Poppins"/>
              </a:rPr>
              <a:t> and there won’t be any act of violence during the </a:t>
            </a:r>
            <a:r>
              <a:rPr lang="en-US" sz="4523" spc="-113" dirty="0" smtClean="0">
                <a:solidFill>
                  <a:srgbClr val="204D6A"/>
                </a:solidFill>
                <a:latin typeface="Poppins"/>
              </a:rPr>
              <a:t>process.</a:t>
            </a: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4523" spc="-113" dirty="0" smtClean="0">
                <a:solidFill>
                  <a:srgbClr val="204D6A"/>
                </a:solidFill>
                <a:latin typeface="Poppins"/>
              </a:rPr>
              <a:t>With </a:t>
            </a:r>
            <a:r>
              <a:rPr lang="en-US" sz="4523" spc="-113" dirty="0">
                <a:solidFill>
                  <a:srgbClr val="204D6A"/>
                </a:solidFill>
                <a:latin typeface="Poppins"/>
              </a:rPr>
              <a:t>the pandemic, political and economic stability we need that young </a:t>
            </a:r>
            <a:r>
              <a:rPr lang="en-US" sz="4523" b="1" spc="-113" dirty="0">
                <a:solidFill>
                  <a:srgbClr val="204D6A"/>
                </a:solidFill>
                <a:latin typeface="Poppins"/>
              </a:rPr>
              <a:t>Christian leaders step forward</a:t>
            </a:r>
            <a:r>
              <a:rPr lang="en-US" sz="4523" spc="-113" dirty="0">
                <a:solidFill>
                  <a:srgbClr val="204D6A"/>
                </a:solidFill>
                <a:latin typeface="Poppins"/>
              </a:rPr>
              <a:t> during this time</a:t>
            </a:r>
            <a:r>
              <a:rPr lang="en-US" sz="4523" spc="-113" dirty="0" smtClean="0">
                <a:solidFill>
                  <a:srgbClr val="204D6A"/>
                </a:solidFill>
                <a:latin typeface="Poppins"/>
              </a:rPr>
              <a:t>.</a:t>
            </a:r>
          </a:p>
          <a:p>
            <a:pPr marL="914400" lvl="0" indent="-914400" algn="just">
              <a:lnSpc>
                <a:spcPts val="5066"/>
              </a:lnSpc>
              <a:spcBef>
                <a:spcPct val="0"/>
              </a:spcBef>
              <a:buAutoNum type="arabicPeriod"/>
            </a:pPr>
            <a:r>
              <a:rPr lang="en-US" sz="4523" spc="-113" dirty="0" smtClean="0">
                <a:solidFill>
                  <a:srgbClr val="204D6A"/>
                </a:solidFill>
                <a:latin typeface="Poppins"/>
              </a:rPr>
              <a:t>God’s grace towards</a:t>
            </a:r>
            <a:r>
              <a:rPr lang="en-US" sz="4523" spc="-113" dirty="0">
                <a:solidFill>
                  <a:srgbClr val="204D6A"/>
                </a:solidFill>
                <a:latin typeface="Poppins"/>
              </a:rPr>
              <a:t> </a:t>
            </a:r>
            <a:r>
              <a:rPr lang="en-US" sz="4523" u="none" spc="-113" dirty="0" smtClean="0">
                <a:solidFill>
                  <a:srgbClr val="204D6A"/>
                </a:solidFill>
                <a:latin typeface="Poppins"/>
              </a:rPr>
              <a:t>the </a:t>
            </a:r>
            <a:r>
              <a:rPr lang="en-US" sz="4523" b="1" u="none" spc="-113" dirty="0" smtClean="0">
                <a:solidFill>
                  <a:srgbClr val="204D6A"/>
                </a:solidFill>
                <a:latin typeface="Poppins"/>
              </a:rPr>
              <a:t>Youth and Children</a:t>
            </a:r>
            <a:r>
              <a:rPr lang="en-US" sz="4523" u="none" spc="-113" dirty="0" smtClean="0">
                <a:solidFill>
                  <a:srgbClr val="204D6A"/>
                </a:solidFill>
                <a:latin typeface="Poppins"/>
              </a:rPr>
              <a:t> of the our nation at this difficult time.</a:t>
            </a:r>
            <a:endParaRPr lang="en-US" sz="4523" u="none" spc="-113" dirty="0">
              <a:solidFill>
                <a:srgbClr val="204D6A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20773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340456" y="1000125"/>
            <a:ext cx="11918844" cy="4495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1"/>
              </a:lnSpc>
            </a:pPr>
            <a:r>
              <a:rPr lang="en-US" sz="10278" spc="20">
                <a:solidFill>
                  <a:srgbClr val="FFFFFF"/>
                </a:solidFill>
                <a:latin typeface="Poppins Bold"/>
              </a:rPr>
              <a:t>THANK YOU </a:t>
            </a:r>
          </a:p>
          <a:p>
            <a:pPr algn="ctr">
              <a:lnSpc>
                <a:spcPts val="11511"/>
              </a:lnSpc>
            </a:pPr>
            <a:r>
              <a:rPr lang="en-US" sz="10278" spc="20">
                <a:solidFill>
                  <a:srgbClr val="FFFFFF"/>
                </a:solidFill>
                <a:latin typeface="Poppins Bold"/>
              </a:rPr>
              <a:t>FOR PRAYING FOR </a:t>
            </a:r>
          </a:p>
          <a:p>
            <a:pPr algn="ctr">
              <a:lnSpc>
                <a:spcPts val="11511"/>
              </a:lnSpc>
              <a:spcBef>
                <a:spcPct val="0"/>
              </a:spcBef>
            </a:pPr>
            <a:r>
              <a:rPr lang="en-US" sz="10278" spc="20">
                <a:solidFill>
                  <a:srgbClr val="FFFFFF"/>
                </a:solidFill>
                <a:latin typeface="Poppins Bold"/>
              </a:rPr>
              <a:t>SRI LANKA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24754" y="553085"/>
            <a:ext cx="7563246" cy="952338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82280" y="3962364"/>
            <a:ext cx="8561720" cy="5669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73"/>
              </a:lnSpc>
            </a:pPr>
            <a:r>
              <a:rPr lang="en-US" sz="4730" spc="9">
                <a:solidFill>
                  <a:srgbClr val="204D6A"/>
                </a:solidFill>
                <a:latin typeface="Poppins Bold"/>
              </a:rPr>
              <a:t>LIVING ACROSS:</a:t>
            </a:r>
          </a:p>
          <a:p>
            <a:pPr>
              <a:lnSpc>
                <a:spcPts val="7473"/>
              </a:lnSpc>
            </a:pPr>
            <a:r>
              <a:rPr lang="en-US" sz="4730" spc="9">
                <a:solidFill>
                  <a:srgbClr val="204D6A"/>
                </a:solidFill>
                <a:latin typeface="Poppins"/>
              </a:rPr>
              <a:t>9 PROVINCES</a:t>
            </a:r>
          </a:p>
          <a:p>
            <a:pPr>
              <a:lnSpc>
                <a:spcPts val="7473"/>
              </a:lnSpc>
            </a:pPr>
            <a:r>
              <a:rPr lang="en-US" sz="4730" spc="9">
                <a:solidFill>
                  <a:srgbClr val="204D6A"/>
                </a:solidFill>
                <a:latin typeface="Poppins"/>
              </a:rPr>
              <a:t>25 DISTRICTS</a:t>
            </a:r>
          </a:p>
          <a:p>
            <a:pPr>
              <a:lnSpc>
                <a:spcPts val="7473"/>
              </a:lnSpc>
            </a:pPr>
            <a:r>
              <a:rPr lang="en-US" sz="4730" spc="9">
                <a:solidFill>
                  <a:srgbClr val="204D6A"/>
                </a:solidFill>
                <a:latin typeface="Poppins"/>
              </a:rPr>
              <a:t>331 DIVISIONAL SECRETARIATS</a:t>
            </a:r>
          </a:p>
          <a:p>
            <a:pPr>
              <a:lnSpc>
                <a:spcPts val="7473"/>
              </a:lnSpc>
            </a:pPr>
            <a:r>
              <a:rPr lang="en-US" sz="4730" spc="9">
                <a:solidFill>
                  <a:srgbClr val="204D6A"/>
                </a:solidFill>
                <a:latin typeface="Poppins"/>
              </a:rPr>
              <a:t>14,022 G/S DIVISIONS</a:t>
            </a:r>
          </a:p>
          <a:p>
            <a:pPr>
              <a:lnSpc>
                <a:spcPts val="7473"/>
              </a:lnSpc>
            </a:pPr>
            <a:r>
              <a:rPr lang="en-US" sz="4730" spc="9">
                <a:solidFill>
                  <a:srgbClr val="204D6A"/>
                </a:solidFill>
                <a:latin typeface="Poppins"/>
              </a:rPr>
              <a:t>IN 38,318 VILLAGES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82280" y="705485"/>
            <a:ext cx="9088275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u="none" spc="14">
                <a:solidFill>
                  <a:srgbClr val="000000"/>
                </a:solidFill>
                <a:latin typeface="Poppins Bold"/>
              </a:rPr>
              <a:t>POPULATION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2280" y="2220389"/>
            <a:ext cx="8301990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E76407"/>
                </a:solidFill>
                <a:latin typeface="Poppins Bold"/>
              </a:rPr>
              <a:t>20,263,723 PEOPLE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86661" y="6208493"/>
            <a:ext cx="3341924" cy="3516285"/>
            <a:chOff x="0" y="0"/>
            <a:chExt cx="5842000" cy="6146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2"/>
              <a:stretch>
                <a:fillRect l="-50995" r="-50995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3"/>
              <a:stretch>
                <a:fillRect t="-286" b="-286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81087" y="6148633"/>
            <a:ext cx="3398816" cy="3576145"/>
            <a:chOff x="0" y="0"/>
            <a:chExt cx="5842000" cy="6146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4"/>
              <a:stretch>
                <a:fillRect l="-43630" r="-43630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3"/>
              <a:stretch>
                <a:fillRect t="-286" b="-286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85460" y="2451089"/>
            <a:ext cx="3341924" cy="3516285"/>
            <a:chOff x="0" y="0"/>
            <a:chExt cx="5842000" cy="6146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5"/>
              <a:stretch>
                <a:fillRect l="-29056" r="-29056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3"/>
              <a:stretch>
                <a:fillRect t="-286" b="-286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4481087" y="2327264"/>
            <a:ext cx="3398816" cy="3576145"/>
            <a:chOff x="0" y="0"/>
            <a:chExt cx="5842000" cy="6146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6"/>
              <a:stretch>
                <a:fillRect l="-12568" r="-12568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842000" cy="6146800"/>
            </a:xfrm>
            <a:custGeom>
              <a:avLst/>
              <a:gdLst/>
              <a:ahLst/>
              <a:cxnLst/>
              <a:rect l="l" t="t" r="r" b="b"/>
              <a:pathLst>
                <a:path w="5842000" h="6146800">
                  <a:moveTo>
                    <a:pt x="5842000" y="6146800"/>
                  </a:moveTo>
                  <a:lnTo>
                    <a:pt x="0" y="6146800"/>
                  </a:lnTo>
                  <a:lnTo>
                    <a:pt x="0" y="0"/>
                  </a:lnTo>
                  <a:lnTo>
                    <a:pt x="5842000" y="0"/>
                  </a:lnTo>
                  <a:lnTo>
                    <a:pt x="5842000" y="6146800"/>
                  </a:lnTo>
                  <a:close/>
                </a:path>
              </a:pathLst>
            </a:custGeom>
            <a:blipFill>
              <a:blip r:embed="rId3"/>
              <a:stretch>
                <a:fillRect t="-286" b="-286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582280" y="428113"/>
            <a:ext cx="7197890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FAITHS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76531" y="2401544"/>
            <a:ext cx="12782769" cy="700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15"/>
              </a:lnSpc>
            </a:pPr>
            <a:r>
              <a:rPr lang="en-US" sz="4500" spc="9">
                <a:solidFill>
                  <a:srgbClr val="E76407"/>
                </a:solidFill>
                <a:latin typeface="Poppins Bold"/>
              </a:rPr>
              <a:t>BUDDHIST</a:t>
            </a:r>
            <a:r>
              <a:rPr lang="en-US" sz="4500" spc="9">
                <a:solidFill>
                  <a:srgbClr val="000000"/>
                </a:solidFill>
                <a:latin typeface="Poppins Bold"/>
              </a:rPr>
              <a:t>  </a:t>
            </a:r>
            <a:r>
              <a:rPr lang="en-US" sz="4500" spc="9">
                <a:solidFill>
                  <a:srgbClr val="204D6A"/>
                </a:solidFill>
                <a:latin typeface="Poppins Bold"/>
              </a:rPr>
              <a:t> 14,222,844         (70%)</a:t>
            </a:r>
          </a:p>
          <a:p>
            <a:pPr>
              <a:lnSpc>
                <a:spcPts val="9315"/>
              </a:lnSpc>
            </a:pPr>
            <a:r>
              <a:rPr lang="en-US" sz="4500" spc="9">
                <a:solidFill>
                  <a:srgbClr val="E76407"/>
                </a:solidFill>
                <a:latin typeface="Poppins Bold"/>
              </a:rPr>
              <a:t>HINDUS           </a:t>
            </a:r>
            <a:r>
              <a:rPr lang="en-US" sz="4500" spc="9">
                <a:solidFill>
                  <a:srgbClr val="204D6A"/>
                </a:solidFill>
                <a:latin typeface="Poppins Bold"/>
              </a:rPr>
              <a:t>2,554,606        (12.6%)</a:t>
            </a:r>
          </a:p>
          <a:p>
            <a:pPr>
              <a:lnSpc>
                <a:spcPts val="9315"/>
              </a:lnSpc>
            </a:pPr>
            <a:r>
              <a:rPr lang="en-US" sz="4500" spc="9">
                <a:solidFill>
                  <a:srgbClr val="E76407"/>
                </a:solidFill>
                <a:latin typeface="Poppins Bold"/>
              </a:rPr>
              <a:t>ISLAM               </a:t>
            </a:r>
            <a:r>
              <a:rPr lang="en-US" sz="4500" spc="9">
                <a:solidFill>
                  <a:srgbClr val="204D6A"/>
                </a:solidFill>
                <a:latin typeface="Poppins Bold"/>
              </a:rPr>
              <a:t>1,967,227          (9.7%)</a:t>
            </a:r>
          </a:p>
          <a:p>
            <a:pPr>
              <a:lnSpc>
                <a:spcPts val="9315"/>
              </a:lnSpc>
            </a:pPr>
            <a:r>
              <a:rPr lang="en-US" sz="4500" spc="9">
                <a:solidFill>
                  <a:srgbClr val="E76407"/>
                </a:solidFill>
                <a:latin typeface="Poppins Bold"/>
              </a:rPr>
              <a:t>CATHOLIC      </a:t>
            </a:r>
            <a:r>
              <a:rPr lang="en-US" sz="4500" spc="9">
                <a:solidFill>
                  <a:srgbClr val="204D6A"/>
                </a:solidFill>
                <a:latin typeface="Poppins Bold"/>
              </a:rPr>
              <a:t>1,237,038         (6.1%)</a:t>
            </a:r>
          </a:p>
          <a:p>
            <a:pPr>
              <a:lnSpc>
                <a:spcPts val="9315"/>
              </a:lnSpc>
            </a:pPr>
            <a:r>
              <a:rPr lang="en-US" sz="4500" spc="9">
                <a:solidFill>
                  <a:srgbClr val="E76407"/>
                </a:solidFill>
                <a:latin typeface="Poppins Bold"/>
              </a:rPr>
              <a:t>CHRISTIAN       </a:t>
            </a:r>
            <a:r>
              <a:rPr lang="en-US" sz="4500" spc="9">
                <a:solidFill>
                  <a:srgbClr val="204D6A"/>
                </a:solidFill>
                <a:latin typeface="Poppins Bold"/>
              </a:rPr>
              <a:t>272,568          (1.3%)</a:t>
            </a:r>
          </a:p>
          <a:p>
            <a:pPr>
              <a:lnSpc>
                <a:spcPts val="9315"/>
              </a:lnSpc>
            </a:pPr>
            <a:r>
              <a:rPr lang="en-US" sz="4500" spc="9">
                <a:solidFill>
                  <a:srgbClr val="E76407"/>
                </a:solidFill>
                <a:latin typeface="Poppins Bold"/>
              </a:rPr>
              <a:t>OTHERS                </a:t>
            </a:r>
            <a:r>
              <a:rPr lang="en-US" sz="4500" spc="9">
                <a:solidFill>
                  <a:srgbClr val="204D6A"/>
                </a:solidFill>
                <a:latin typeface="Poppins Bold"/>
              </a:rPr>
              <a:t> 9,440           (0.3%)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191" t="37341" r="23744" b="24209"/>
          <a:stretch>
            <a:fillRect/>
          </a:stretch>
        </p:blipFill>
        <p:spPr>
          <a:xfrm>
            <a:off x="1351013" y="1758158"/>
            <a:ext cx="15585974" cy="820866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8319" y="468571"/>
            <a:ext cx="13185688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OUR REACH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369" t="36593" r="23641" b="23280"/>
          <a:stretch>
            <a:fillRect/>
          </a:stretch>
        </p:blipFill>
        <p:spPr>
          <a:xfrm>
            <a:off x="1538547" y="1694854"/>
            <a:ext cx="15210907" cy="83760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8319" y="468571"/>
            <a:ext cx="13185688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OUR REACH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794" y="7289808"/>
            <a:ext cx="11029385" cy="3086100"/>
            <a:chOff x="0" y="0"/>
            <a:chExt cx="14705846" cy="4114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705846" cy="4114800"/>
              <a:chOff x="0" y="0"/>
              <a:chExt cx="2904859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904859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904859" h="812800">
                    <a:moveTo>
                      <a:pt x="0" y="0"/>
                    </a:moveTo>
                    <a:lnTo>
                      <a:pt x="2904859" y="0"/>
                    </a:lnTo>
                    <a:lnTo>
                      <a:pt x="2904859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AD7D0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477418" y="373571"/>
              <a:ext cx="13099098" cy="2957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5"/>
                </a:lnSpc>
                <a:spcBef>
                  <a:spcPct val="0"/>
                </a:spcBef>
              </a:pPr>
              <a:r>
                <a:rPr lang="en-US" sz="3870" spc="7">
                  <a:solidFill>
                    <a:srgbClr val="204D6A"/>
                  </a:solidFill>
                  <a:latin typeface="Poppins"/>
                </a:rPr>
                <a:t>        POPULATION          BELIEVERS </a:t>
              </a:r>
            </a:p>
            <a:p>
              <a:pPr algn="ctr">
                <a:lnSpc>
                  <a:spcPts val="4335"/>
                </a:lnSpc>
                <a:spcBef>
                  <a:spcPct val="0"/>
                </a:spcBef>
              </a:pPr>
              <a:r>
                <a:rPr lang="en-US" sz="3870" spc="7">
                  <a:solidFill>
                    <a:srgbClr val="204D6A"/>
                  </a:solidFill>
                  <a:latin typeface="Poppins"/>
                </a:rPr>
                <a:t>    </a:t>
              </a:r>
              <a:r>
                <a:rPr lang="en-US" sz="3870" spc="7">
                  <a:solidFill>
                    <a:srgbClr val="E76407"/>
                  </a:solidFill>
                  <a:latin typeface="Poppins"/>
                </a:rPr>
                <a:t>  448,142     </a:t>
              </a:r>
              <a:r>
                <a:rPr lang="en-US" sz="3870" spc="7">
                  <a:solidFill>
                    <a:srgbClr val="204D6A"/>
                  </a:solidFill>
                  <a:latin typeface="Poppins"/>
                </a:rPr>
                <a:t>          </a:t>
              </a:r>
              <a:r>
                <a:rPr lang="en-US" sz="3870" spc="7">
                  <a:solidFill>
                    <a:srgbClr val="E76407"/>
                  </a:solidFill>
                  <a:latin typeface="Poppins"/>
                </a:rPr>
                <a:t> 716 </a:t>
              </a:r>
            </a:p>
            <a:p>
              <a:pPr algn="ctr">
                <a:lnSpc>
                  <a:spcPts val="4335"/>
                </a:lnSpc>
                <a:spcBef>
                  <a:spcPct val="0"/>
                </a:spcBef>
              </a:pPr>
              <a:endParaRPr lang="en-US" sz="3870" spc="7">
                <a:solidFill>
                  <a:srgbClr val="E76407"/>
                </a:solidFill>
                <a:latin typeface="Poppins"/>
              </a:endParaRPr>
            </a:p>
            <a:p>
              <a:pPr algn="ctr">
                <a:lnSpc>
                  <a:spcPts val="4335"/>
                </a:lnSpc>
                <a:spcBef>
                  <a:spcPct val="0"/>
                </a:spcBef>
              </a:pPr>
              <a:r>
                <a:rPr lang="en-US" sz="3870" spc="7">
                  <a:solidFill>
                    <a:srgbClr val="204D6A"/>
                  </a:solidFill>
                  <a:latin typeface="Poppins"/>
                </a:rPr>
                <a:t>CHRISTIAN  : NON CHRISTIAN RATIO </a:t>
              </a:r>
              <a:r>
                <a:rPr lang="en-US" sz="3870" spc="7">
                  <a:solidFill>
                    <a:srgbClr val="E76407"/>
                  </a:solidFill>
                  <a:latin typeface="Poppins"/>
                </a:rPr>
                <a:t> 1: 625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298155" y="3096577"/>
            <a:ext cx="3961145" cy="687212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58319" y="3494256"/>
            <a:ext cx="10421541" cy="4315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>
              <a:lnSpc>
                <a:spcPts val="4256"/>
              </a:lnSpc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BUDDHISTS                    423,648    (94.5 %)</a:t>
            </a:r>
          </a:p>
          <a:p>
            <a:pPr marL="820427" lvl="1" indent="-410214">
              <a:lnSpc>
                <a:spcPts val="4256"/>
              </a:lnSpc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HINDUS                              12,522       (2.8 %)</a:t>
            </a:r>
          </a:p>
          <a:p>
            <a:pPr marL="820427" lvl="1" indent="-410214">
              <a:lnSpc>
                <a:spcPts val="4256"/>
              </a:lnSpc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ISLAM                                  9,702        (2.1 %)</a:t>
            </a:r>
          </a:p>
          <a:p>
            <a:pPr marL="820427" lvl="1" indent="-410214">
              <a:lnSpc>
                <a:spcPts val="4256"/>
              </a:lnSpc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ROMAN CATHOLICS          1,508       (0.3 %)</a:t>
            </a:r>
          </a:p>
          <a:p>
            <a:pPr marL="820427" lvl="1" indent="-410214">
              <a:lnSpc>
                <a:spcPts val="4256"/>
              </a:lnSpc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OTHER CHRISTIANS               716        (0.1 %)</a:t>
            </a:r>
          </a:p>
          <a:p>
            <a:pPr marL="820427" lvl="1" indent="-410214">
              <a:lnSpc>
                <a:spcPts val="4256"/>
              </a:lnSpc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OTHERS                                    46      (0.01%)</a:t>
            </a:r>
          </a:p>
          <a:p>
            <a:pPr>
              <a:lnSpc>
                <a:spcPts val="4256"/>
              </a:lnSpc>
            </a:pPr>
            <a:endParaRPr lang="en-US" sz="3800" spc="7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4256"/>
              </a:lnSpc>
            </a:pPr>
            <a:endParaRPr lang="en-US" sz="3800" spc="7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319" y="468571"/>
            <a:ext cx="13185688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LEAST REACHED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8319" y="1820489"/>
            <a:ext cx="16211348" cy="100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1"/>
              </a:lnSpc>
              <a:spcBef>
                <a:spcPct val="0"/>
              </a:spcBef>
            </a:pPr>
            <a:r>
              <a:rPr lang="en-US" sz="6536" spc="13">
                <a:solidFill>
                  <a:srgbClr val="E76407"/>
                </a:solidFill>
                <a:latin typeface="Poppins Bold"/>
              </a:rPr>
              <a:t>MONARAGALA  DISTRICT </a:t>
            </a:r>
            <a:r>
              <a:rPr lang="en-US" sz="6536" spc="13">
                <a:solidFill>
                  <a:srgbClr val="E76407"/>
                </a:solidFill>
                <a:latin typeface="Poppins"/>
              </a:rPr>
              <a:t>-</a:t>
            </a:r>
            <a:r>
              <a:rPr lang="en-US" sz="6536" spc="13">
                <a:solidFill>
                  <a:srgbClr val="E76407"/>
                </a:solidFill>
                <a:latin typeface="Poppins Bold"/>
              </a:rPr>
              <a:t> </a:t>
            </a:r>
            <a:r>
              <a:rPr lang="en-US" sz="6536" spc="13">
                <a:solidFill>
                  <a:srgbClr val="E76407"/>
                </a:solidFill>
                <a:latin typeface="Poppins"/>
              </a:rPr>
              <a:t>448,142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319" y="3494256"/>
            <a:ext cx="11587130" cy="3781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7" lvl="1" indent="-410214">
              <a:lnSpc>
                <a:spcPts val="4256"/>
              </a:lnSpc>
              <a:spcBef>
                <a:spcPct val="0"/>
              </a:spcBef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BUDDHISTS                577,284     (96.7 %)</a:t>
            </a:r>
          </a:p>
          <a:p>
            <a:pPr marL="820427" lvl="1" indent="-410214">
              <a:lnSpc>
                <a:spcPts val="4256"/>
              </a:lnSpc>
              <a:spcBef>
                <a:spcPct val="0"/>
              </a:spcBef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HINDUS                            1,243       (0.2 %)</a:t>
            </a:r>
          </a:p>
          <a:p>
            <a:pPr marL="820427" lvl="1" indent="-410214">
              <a:lnSpc>
                <a:spcPts val="4256"/>
              </a:lnSpc>
              <a:spcBef>
                <a:spcPct val="0"/>
              </a:spcBef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ISLAM                              15,163       (2.5 %)</a:t>
            </a:r>
          </a:p>
          <a:p>
            <a:pPr marL="820427" lvl="1" indent="-410214">
              <a:lnSpc>
                <a:spcPts val="4256"/>
              </a:lnSpc>
              <a:spcBef>
                <a:spcPct val="0"/>
              </a:spcBef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ROMAN CATHOLICS      1,098        (0.1 %)</a:t>
            </a:r>
          </a:p>
          <a:p>
            <a:pPr marL="820427" lvl="1" indent="-410214">
              <a:lnSpc>
                <a:spcPts val="4256"/>
              </a:lnSpc>
              <a:spcBef>
                <a:spcPct val="0"/>
              </a:spcBef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OTHER CHRISTIANS         1,511       (0.2 %)</a:t>
            </a:r>
          </a:p>
          <a:p>
            <a:pPr marL="820427" lvl="1" indent="-410214">
              <a:lnSpc>
                <a:spcPts val="4256"/>
              </a:lnSpc>
              <a:spcBef>
                <a:spcPct val="0"/>
              </a:spcBef>
              <a:buFont typeface="Arial"/>
              <a:buChar char="•"/>
            </a:pPr>
            <a:r>
              <a:rPr lang="en-US" sz="3800" spc="7">
                <a:solidFill>
                  <a:srgbClr val="000000"/>
                </a:solidFill>
                <a:latin typeface="Poppins"/>
              </a:rPr>
              <a:t>OTHERS                              318      (0.05%)</a:t>
            </a:r>
          </a:p>
          <a:p>
            <a:pPr>
              <a:lnSpc>
                <a:spcPts val="4256"/>
              </a:lnSpc>
              <a:spcBef>
                <a:spcPct val="0"/>
              </a:spcBef>
            </a:pPr>
            <a:endParaRPr lang="en-US" sz="3800" spc="7">
              <a:solidFill>
                <a:srgbClr val="000000"/>
              </a:solidFill>
              <a:latin typeface="Poppi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58319" y="7276189"/>
            <a:ext cx="11217763" cy="3086100"/>
            <a:chOff x="0" y="0"/>
            <a:chExt cx="14957017" cy="41148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957017" cy="4114800"/>
              <a:chOff x="0" y="0"/>
              <a:chExt cx="2954473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9544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954473" h="812800">
                    <a:moveTo>
                      <a:pt x="0" y="0"/>
                    </a:moveTo>
                    <a:lnTo>
                      <a:pt x="2954473" y="0"/>
                    </a:lnTo>
                    <a:lnTo>
                      <a:pt x="2954473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DAD7D0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485572" y="373571"/>
              <a:ext cx="13322826" cy="2957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35"/>
                </a:lnSpc>
                <a:spcBef>
                  <a:spcPct val="0"/>
                </a:spcBef>
              </a:pPr>
              <a:r>
                <a:rPr lang="en-US" sz="3870" spc="7">
                  <a:solidFill>
                    <a:srgbClr val="204D6A"/>
                  </a:solidFill>
                  <a:latin typeface="Poppins"/>
                </a:rPr>
                <a:t>        POPULATION          BELIEVERS </a:t>
              </a:r>
            </a:p>
            <a:p>
              <a:pPr algn="ctr">
                <a:lnSpc>
                  <a:spcPts val="4335"/>
                </a:lnSpc>
                <a:spcBef>
                  <a:spcPct val="0"/>
                </a:spcBef>
              </a:pPr>
              <a:r>
                <a:rPr lang="en-US" sz="3870" spc="7">
                  <a:solidFill>
                    <a:srgbClr val="E76407"/>
                  </a:solidFill>
                  <a:latin typeface="Poppins"/>
                </a:rPr>
                <a:t>        596,617                       1,511  </a:t>
              </a:r>
            </a:p>
            <a:p>
              <a:pPr algn="ctr">
                <a:lnSpc>
                  <a:spcPts val="4335"/>
                </a:lnSpc>
                <a:spcBef>
                  <a:spcPct val="0"/>
                </a:spcBef>
              </a:pPr>
              <a:endParaRPr lang="en-US" sz="3870" spc="7">
                <a:solidFill>
                  <a:srgbClr val="E76407"/>
                </a:solidFill>
                <a:latin typeface="Poppins"/>
              </a:endParaRPr>
            </a:p>
            <a:p>
              <a:pPr algn="ctr">
                <a:lnSpc>
                  <a:spcPts val="4335"/>
                </a:lnSpc>
                <a:spcBef>
                  <a:spcPct val="0"/>
                </a:spcBef>
              </a:pPr>
              <a:r>
                <a:rPr lang="en-US" sz="3870" spc="7">
                  <a:solidFill>
                    <a:srgbClr val="204D6A"/>
                  </a:solidFill>
                  <a:latin typeface="Poppins"/>
                </a:rPr>
                <a:t>CHRISTIAN  : NON CHRISTIAN RATIO </a:t>
              </a:r>
              <a:r>
                <a:rPr lang="en-US" sz="3870" spc="7">
                  <a:solidFill>
                    <a:srgbClr val="E76407"/>
                  </a:solidFill>
                  <a:latin typeface="Poppins"/>
                </a:rPr>
                <a:t> 1: 394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87625" y="3096577"/>
            <a:ext cx="3963907" cy="67431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58319" y="468571"/>
            <a:ext cx="13185688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LEAST REACHED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8319" y="1820489"/>
            <a:ext cx="16211348" cy="1009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21"/>
              </a:lnSpc>
              <a:spcBef>
                <a:spcPct val="0"/>
              </a:spcBef>
            </a:pPr>
            <a:r>
              <a:rPr lang="en-US" sz="6536" spc="13">
                <a:solidFill>
                  <a:srgbClr val="E76407"/>
                </a:solidFill>
                <a:latin typeface="Poppins Bold"/>
              </a:rPr>
              <a:t>HAMBANTOTA DISTRICT </a:t>
            </a:r>
            <a:r>
              <a:rPr lang="en-US" sz="6536" spc="13">
                <a:solidFill>
                  <a:srgbClr val="E76407"/>
                </a:solidFill>
                <a:latin typeface="Poppins"/>
              </a:rPr>
              <a:t>- 596,617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8319" y="468571"/>
            <a:ext cx="13185688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HOSTILITY TO THE GOSPEL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8319" y="1830014"/>
            <a:ext cx="16211348" cy="908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49"/>
              </a:lnSpc>
              <a:spcBef>
                <a:spcPct val="0"/>
              </a:spcBef>
            </a:pPr>
            <a:r>
              <a:rPr lang="en-US" sz="5936" spc="11">
                <a:solidFill>
                  <a:srgbClr val="E76407"/>
                </a:solidFill>
                <a:latin typeface="Poppins Bold"/>
              </a:rPr>
              <a:t>BACKGROUND AND CONTEXT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7778" y="3004756"/>
            <a:ext cx="17552443" cy="711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spc="-82" dirty="0">
                <a:solidFill>
                  <a:srgbClr val="204D6A"/>
                </a:solidFill>
                <a:latin typeface="Poppins"/>
              </a:rPr>
              <a:t>A rise in </a:t>
            </a: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Sinhala-Buddhist nationalism in the post-war period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 leading to the formation of Buddhist extremist groups, the </a:t>
            </a:r>
            <a:r>
              <a:rPr lang="en-US" sz="3300" spc="-82" dirty="0" err="1">
                <a:solidFill>
                  <a:srgbClr val="204D6A"/>
                </a:solidFill>
                <a:latin typeface="Poppins"/>
              </a:rPr>
              <a:t>politicisation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 of religion and vice versa, the proliferation of anti-minority rhetoric and a culture of impunity for proponents of religious violence. </a:t>
            </a:r>
          </a:p>
          <a:p>
            <a:pPr algn="just">
              <a:lnSpc>
                <a:spcPts val="3696"/>
              </a:lnSpc>
            </a:pPr>
            <a:endParaRPr lang="en-US" sz="3300" spc="-82" dirty="0">
              <a:solidFill>
                <a:srgbClr val="204D6A"/>
              </a:solidFill>
              <a:latin typeface="Poppins"/>
            </a:endParaRPr>
          </a:p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Since 2010, around 1000 incidents of religious liberty violations against Christians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; 4 mass-scale anti-Muslim riots and several anti-Hindu incidents have been reported</a:t>
            </a:r>
          </a:p>
          <a:p>
            <a:pPr algn="just">
              <a:lnSpc>
                <a:spcPts val="3696"/>
              </a:lnSpc>
            </a:pPr>
            <a:endParaRPr lang="en-US" sz="3300" spc="-82" dirty="0">
              <a:solidFill>
                <a:srgbClr val="204D6A"/>
              </a:solidFill>
              <a:latin typeface="Poppins"/>
            </a:endParaRPr>
          </a:p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54% increase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 of </a:t>
            </a:r>
            <a:r>
              <a:rPr lang="en-US" sz="3300" spc="-82" dirty="0" err="1">
                <a:solidFill>
                  <a:srgbClr val="204D6A"/>
                </a:solidFill>
                <a:latin typeface="Poppins"/>
              </a:rPr>
              <a:t>FoRB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 violations against Christians 2020-2021</a:t>
            </a:r>
          </a:p>
          <a:p>
            <a:pPr algn="just">
              <a:lnSpc>
                <a:spcPts val="3696"/>
              </a:lnSpc>
            </a:pPr>
            <a:endParaRPr lang="en-US" sz="3300" spc="-82" dirty="0">
              <a:solidFill>
                <a:srgbClr val="204D6A"/>
              </a:solidFill>
              <a:latin typeface="Poppins"/>
            </a:endParaRPr>
          </a:p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Minority communities being scapegoated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 and blamed for the spread of COVID-19</a:t>
            </a:r>
          </a:p>
          <a:p>
            <a:pPr algn="just">
              <a:lnSpc>
                <a:spcPts val="3696"/>
              </a:lnSpc>
            </a:pPr>
            <a:endParaRPr lang="en-US" sz="3300" spc="-82" dirty="0">
              <a:solidFill>
                <a:srgbClr val="204D6A"/>
              </a:solidFill>
              <a:latin typeface="Poppins"/>
            </a:endParaRPr>
          </a:p>
          <a:p>
            <a:pPr marL="712480" lvl="1" indent="-356240" algn="just">
              <a:lnSpc>
                <a:spcPts val="3696"/>
              </a:lnSpc>
              <a:buFont typeface="Arial"/>
              <a:buChar char="•"/>
            </a:pPr>
            <a:r>
              <a:rPr lang="en-US" sz="3300" spc="-82" dirty="0">
                <a:solidFill>
                  <a:srgbClr val="204D6A"/>
                </a:solidFill>
                <a:latin typeface="Poppins"/>
              </a:rPr>
              <a:t>A shift towards </a:t>
            </a:r>
            <a:r>
              <a:rPr lang="en-US" sz="3300" b="1" spc="-82" dirty="0">
                <a:solidFill>
                  <a:srgbClr val="204D6A"/>
                </a:solidFill>
                <a:latin typeface="Poppins"/>
              </a:rPr>
              <a:t>authoritarian governance</a:t>
            </a:r>
            <a:r>
              <a:rPr lang="en-US" sz="3300" spc="-82" dirty="0">
                <a:solidFill>
                  <a:srgbClr val="204D6A"/>
                </a:solidFill>
                <a:latin typeface="Poppins"/>
              </a:rPr>
              <a:t> through constitutional amendments undermining democratic processes, weakening the independence of the judiciary and impairing the rule of law.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931" r="7138" b="4653"/>
          <a:stretch>
            <a:fillRect/>
          </a:stretch>
        </p:blipFill>
        <p:spPr>
          <a:xfrm>
            <a:off x="2514774" y="1569779"/>
            <a:ext cx="13014634" cy="913185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58319" y="468571"/>
            <a:ext cx="13185688" cy="1101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93"/>
              </a:lnSpc>
              <a:spcBef>
                <a:spcPct val="0"/>
              </a:spcBef>
            </a:pPr>
            <a:r>
              <a:rPr lang="en-US" sz="7136" spc="14">
                <a:solidFill>
                  <a:srgbClr val="000000"/>
                </a:solidFill>
                <a:latin typeface="Poppins Bold"/>
              </a:rPr>
              <a:t>HOSTILITY TO THE GOSPEL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993</Words>
  <Application>Microsoft Office PowerPoint</Application>
  <PresentationFormat>Custom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Playfair Display</vt:lpstr>
      <vt:lpstr>Poppins Bold</vt:lpstr>
      <vt:lpstr>Poppins</vt:lpstr>
      <vt:lpstr>Poppins Italics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Sri Lanka</dc:title>
  <cp:lastModifiedBy>Arun</cp:lastModifiedBy>
  <cp:revision>5</cp:revision>
  <dcterms:created xsi:type="dcterms:W3CDTF">2006-08-16T00:00:00Z</dcterms:created>
  <dcterms:modified xsi:type="dcterms:W3CDTF">2022-07-19T10:14:40Z</dcterms:modified>
  <dc:identifier>DAFGvYRBnas</dc:identifier>
</cp:coreProperties>
</file>