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0" r:id="rId3"/>
    <p:sldId id="307" r:id="rId4"/>
    <p:sldId id="257" r:id="rId5"/>
    <p:sldId id="258" r:id="rId6"/>
    <p:sldId id="259" r:id="rId7"/>
    <p:sldId id="262" r:id="rId8"/>
    <p:sldId id="265" r:id="rId9"/>
    <p:sldId id="299" r:id="rId10"/>
    <p:sldId id="271" r:id="rId11"/>
    <p:sldId id="268" r:id="rId12"/>
    <p:sldId id="296" r:id="rId13"/>
    <p:sldId id="272" r:id="rId14"/>
    <p:sldId id="269" r:id="rId15"/>
    <p:sldId id="273" r:id="rId16"/>
    <p:sldId id="277" r:id="rId17"/>
    <p:sldId id="278" r:id="rId18"/>
    <p:sldId id="287" r:id="rId19"/>
    <p:sldId id="291" r:id="rId20"/>
    <p:sldId id="293" r:id="rId21"/>
    <p:sldId id="30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49F81-06BE-4CC1-94C9-DA70A7B3B7A4}" type="datetimeFigureOut">
              <a:rPr lang="en-US" smtClean="0"/>
              <a:pPr/>
              <a:t>7/19/2022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6D58-4C86-4DF3-937D-B4EB55F057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7C6D58-4C86-4DF3-937D-B4EB55F0571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12A6D-14F2-4279-9B30-335D3016CE54}"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12A6D-14F2-4279-9B30-335D3016CE54}"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12A6D-14F2-4279-9B30-335D3016CE54}"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12A6D-14F2-4279-9B30-335D3016CE54}"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12A6D-14F2-4279-9B30-335D3016CE54}" type="datetimeFigureOut">
              <a:rPr lang="en-US" smtClean="0"/>
              <a:pPr/>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12A6D-14F2-4279-9B30-335D3016CE54}"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12A6D-14F2-4279-9B30-335D3016CE54}" type="datetimeFigureOut">
              <a:rPr lang="en-US" smtClean="0"/>
              <a:pPr/>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12A6D-14F2-4279-9B30-335D3016CE54}" type="datetimeFigureOut">
              <a:rPr lang="en-US" smtClean="0"/>
              <a:pPr/>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12A6D-14F2-4279-9B30-335D3016CE54}" type="datetimeFigureOut">
              <a:rPr lang="en-US" smtClean="0"/>
              <a:pPr/>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12A6D-14F2-4279-9B30-335D3016CE54}"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12A6D-14F2-4279-9B30-335D3016CE54}" type="datetimeFigureOut">
              <a:rPr lang="en-US" smtClean="0"/>
              <a:pPr/>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5D325-1624-48FB-93A3-22DCB708C0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12A6D-14F2-4279-9B30-335D3016CE54}" type="datetimeFigureOut">
              <a:rPr lang="en-US" smtClean="0"/>
              <a:pPr/>
              <a:t>7/19/2022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5D325-1624-48FB-93A3-22DCB708C0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cdn.britannica.com/11/83811-050-8A8D9F24/Island-resort-Maldives-Indian-Ocean.jpg"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hyperlink" Target="https://cdn.britannica.com/03/143403-050-198BA8B0/Maldives.jpg"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5.png"/><Relationship Id="rId4" Type="http://schemas.openxmlformats.org/officeDocument/2006/relationships/hyperlink" Target="https://www.wipo.int/edocs/lexdocs/laws/en/mv/mv001en.pdf"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ldives: island resort">
            <a:hlinkClick r:id="rId4"/>
          </p:cNvPr>
          <p:cNvPicPr/>
          <p:nvPr/>
        </p:nvPicPr>
        <p:blipFill>
          <a:blip r:embed="rId5"/>
          <a:srcRect/>
          <a:stretch>
            <a:fillRect/>
          </a:stretch>
        </p:blipFill>
        <p:spPr bwMode="auto">
          <a:xfrm>
            <a:off x="1142976" y="1000108"/>
            <a:ext cx="6717054" cy="3571900"/>
          </a:xfrm>
          <a:prstGeom prst="rect">
            <a:avLst/>
          </a:prstGeom>
          <a:noFill/>
          <a:ln w="9525">
            <a:noFill/>
            <a:miter lim="800000"/>
            <a:headEnd/>
            <a:tailEnd/>
          </a:ln>
        </p:spPr>
      </p:pic>
      <p:sp>
        <p:nvSpPr>
          <p:cNvPr id="6" name="Rectangle 5"/>
          <p:cNvSpPr/>
          <p:nvPr/>
        </p:nvSpPr>
        <p:spPr>
          <a:xfrm>
            <a:off x="3000364" y="4857760"/>
            <a:ext cx="3857652" cy="1015663"/>
          </a:xfrm>
          <a:prstGeom prst="rect">
            <a:avLst/>
          </a:prstGeom>
        </p:spPr>
        <p:txBody>
          <a:bodyPr wrap="square">
            <a:spAutoFit/>
          </a:bodyPr>
          <a:lstStyle/>
          <a:p>
            <a:r>
              <a:rPr kumimoji="0" lang="en-US" sz="6000" b="1" i="0" u="none" strike="noStrike" cap="none" normalizeH="0" baseline="0" dirty="0">
                <a:ln>
                  <a:noFill/>
                </a:ln>
                <a:solidFill>
                  <a:srgbClr val="FF0000"/>
                </a:solidFill>
                <a:effectLst/>
                <a:latin typeface="Georgia" pitchFamily="18" charset="0"/>
                <a:ea typeface="Times New Roman" pitchFamily="18" charset="0"/>
                <a:cs typeface="Arial" pitchFamily="34" charset="0"/>
              </a:rPr>
              <a:t>Maldives </a:t>
            </a:r>
            <a:endParaRPr lang="en-US" sz="6000" dirty="0"/>
          </a:p>
        </p:txBody>
      </p:sp>
      <p:pic>
        <p:nvPicPr>
          <p:cNvPr id="9" name="~PP254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04263" y="6418263"/>
            <a:ext cx="244475" cy="244475"/>
          </a:xfrm>
          <a:prstGeom prst="rect">
            <a:avLst/>
          </a:prstGeom>
        </p:spPr>
      </p:pic>
    </p:spTree>
  </p:cSld>
  <p:clrMapOvr>
    <a:masterClrMapping/>
  </p:clrMapOvr>
  <p:transition advTm="129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8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le">
            <a:hlinkClick r:id="rId4"/>
          </p:cNvPr>
          <p:cNvPicPr/>
          <p:nvPr/>
        </p:nvPicPr>
        <p:blipFill>
          <a:blip r:embed="rId5"/>
          <a:srcRect/>
          <a:stretch>
            <a:fillRect/>
          </a:stretch>
        </p:blipFill>
        <p:spPr bwMode="auto">
          <a:xfrm>
            <a:off x="1283970" y="1581150"/>
            <a:ext cx="6576060" cy="3695700"/>
          </a:xfrm>
          <a:prstGeom prst="rect">
            <a:avLst/>
          </a:prstGeom>
          <a:noFill/>
          <a:ln w="9525">
            <a:noFill/>
            <a:miter lim="800000"/>
            <a:headEnd/>
            <a:tailEnd/>
          </a:ln>
        </p:spPr>
      </p:pic>
      <p:sp>
        <p:nvSpPr>
          <p:cNvPr id="28673" name="Rectangle 1"/>
          <p:cNvSpPr>
            <a:spLocks noChangeArrowheads="1"/>
          </p:cNvSpPr>
          <p:nvPr/>
        </p:nvSpPr>
        <p:spPr bwMode="auto">
          <a:xfrm>
            <a:off x="142844" y="557214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strike="noStrike" cap="none" normalizeH="0" baseline="0" dirty="0">
                <a:ln>
                  <a:noFill/>
                </a:ln>
                <a:solidFill>
                  <a:srgbClr val="FF0000"/>
                </a:solidFill>
                <a:effectLst/>
                <a:latin typeface="Segoe UI" pitchFamily="34" charset="0"/>
                <a:ea typeface="Times New Roman" pitchFamily="18" charset="0"/>
                <a:cs typeface="Segoe UI" pitchFamily="34" charset="0"/>
              </a:rPr>
              <a:t>Male</a:t>
            </a:r>
            <a:endParaRPr kumimoji="0" lang="en-US" sz="3200" b="1" i="0" strike="noStrike" cap="none" normalizeH="0" baseline="0" dirty="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strike="noStrike" cap="none" normalizeH="0" baseline="0" dirty="0">
                <a:ln>
                  <a:noFill/>
                </a:ln>
                <a:solidFill>
                  <a:srgbClr val="FF0000"/>
                </a:solidFill>
                <a:effectLst/>
                <a:latin typeface="Georgia" pitchFamily="18" charset="0"/>
                <a:ea typeface="Times New Roman" pitchFamily="18" charset="0"/>
                <a:cs typeface="Segoe UI" pitchFamily="34" charset="0"/>
              </a:rPr>
              <a:t>Male, Maldives</a:t>
            </a:r>
            <a:r>
              <a:rPr kumimoji="0" lang="en-US" sz="3200" b="1" i="0" u="none" strike="noStrike" cap="none" normalizeH="0" baseline="0" dirty="0">
                <a:ln>
                  <a:noFill/>
                </a:ln>
                <a:solidFill>
                  <a:srgbClr val="666666"/>
                </a:solidFill>
                <a:effectLst/>
                <a:latin typeface="Georgia" pitchFamily="18" charset="0"/>
                <a:ea typeface="Times New Roman" pitchFamily="18" charset="0"/>
                <a:cs typeface="Segoe UI" pitchFamily="34" charset="0"/>
              </a:rPr>
              <a:t>.</a:t>
            </a:r>
            <a:endParaRPr kumimoji="0" lang="en-US" sz="3200" b="1" i="0" u="none" strike="noStrike" cap="none" normalizeH="0" baseline="0" dirty="0">
              <a:ln>
                <a:noFill/>
              </a:ln>
              <a:solidFill>
                <a:schemeClr val="tx1"/>
              </a:solidFill>
              <a:effectLst/>
              <a:latin typeface="Arial" pitchFamily="34" charset="0"/>
              <a:cs typeface="Arial" pitchFamily="34" charset="0"/>
            </a:endParaRPr>
          </a:p>
        </p:txBody>
      </p:sp>
      <p:pic>
        <p:nvPicPr>
          <p:cNvPr id="5" name="~PP19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04263" y="6418263"/>
            <a:ext cx="244475" cy="244475"/>
          </a:xfrm>
          <a:prstGeom prst="rect">
            <a:avLst/>
          </a:prstGeom>
        </p:spPr>
      </p:pic>
    </p:spTree>
  </p:cSld>
  <p:clrMapOvr>
    <a:masterClrMapping/>
  </p:clrMapOvr>
  <p:transition advTm="1110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42844" y="1214422"/>
            <a:ext cx="8786874" cy="5360401"/>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0000"/>
                </a:solidFill>
                <a:effectLst/>
                <a:latin typeface="Lucida Sans Unicode" pitchFamily="34" charset="0"/>
                <a:ea typeface="Times New Roman" pitchFamily="18" charset="0"/>
                <a:cs typeface="Lucida Sans Unicode" pitchFamily="34" charset="0"/>
              </a:rPr>
              <a:t>Persecution</a:t>
            </a:r>
            <a:endParaRPr kumimoji="0" lang="en-US" sz="3600" b="1" i="0" u="none" strike="noStrike" cap="none" normalizeH="0" baseline="0" dirty="0">
              <a:ln>
                <a:noFill/>
              </a:ln>
              <a:solidFill>
                <a:srgbClr val="FF0000"/>
              </a:solidFill>
              <a:effectLst/>
              <a:latin typeface="Cambria" pitchFamily="18" charset="0"/>
              <a:ea typeface="Times New Roman" pitchFamily="18" charset="0"/>
              <a:cs typeface="Latha"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600" b="1" i="0" u="none" strike="noStrike" cap="none" normalizeH="0" baseline="0" dirty="0">
                <a:ln>
                  <a:noFill/>
                </a:ln>
                <a:effectLst/>
                <a:latin typeface="permian-r"/>
                <a:ea typeface="Times New Roman" pitchFamily="18" charset="0"/>
                <a:cs typeface="Arial" pitchFamily="34" charset="0"/>
              </a:rPr>
              <a:t>The official stance of the Maldivian government is that no non-Muslim can be a citizen. Their </a:t>
            </a:r>
            <a:r>
              <a:rPr kumimoji="0" lang="en-US" sz="3600" b="1" i="0" u="none" strike="noStrike" cap="none" normalizeH="0" baseline="0" dirty="0">
                <a:ln>
                  <a:noFill/>
                </a:ln>
                <a:effectLst/>
                <a:latin typeface="Lucida Sans Unicode" pitchFamily="34" charset="0"/>
                <a:ea typeface="Times New Roman" pitchFamily="18" charset="0"/>
                <a:cs typeface="Lucida Sans Unicode" pitchFamily="34" charset="0"/>
                <a:hlinkClick r:id="rId4"/>
              </a:rPr>
              <a:t>constitution</a:t>
            </a:r>
            <a:r>
              <a:rPr kumimoji="0" lang="en-US" sz="3600" b="1" i="0" u="none" strike="noStrike" cap="none" normalizeH="0" baseline="0" dirty="0">
                <a:ln>
                  <a:noFill/>
                </a:ln>
                <a:effectLst/>
                <a:latin typeface="permian-r"/>
                <a:ea typeface="Times New Roman" pitchFamily="18" charset="0"/>
                <a:cs typeface="Arial" pitchFamily="34" charset="0"/>
              </a:rPr>
              <a:t> officially says: “Despite the provisions of article [9](a) [which explains the normal terms of citizenship] a non-Muslim may not become a citizen of the Maldives.” </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dirty="0">
              <a:latin typeface="permian-r"/>
              <a:ea typeface="Times New Roman" pitchFamily="18" charset="0"/>
              <a:cs typeface="Arial" pitchFamily="34" charset="0"/>
            </a:endParaRPr>
          </a:p>
        </p:txBody>
      </p:sp>
      <p:pic>
        <p:nvPicPr>
          <p:cNvPr id="5" name="~PP406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4263" y="6418263"/>
            <a:ext cx="244475" cy="244475"/>
          </a:xfrm>
          <a:prstGeom prst="rect">
            <a:avLst/>
          </a:prstGeom>
        </p:spPr>
      </p:pic>
    </p:spTree>
  </p:cSld>
  <p:clrMapOvr>
    <a:masterClrMapping/>
  </p:clrMapOvr>
  <p:transition advTm="21358">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571480"/>
            <a:ext cx="9429816" cy="7355714"/>
          </a:xfrm>
          <a:prstGeom prst="rect">
            <a:avLst/>
          </a:prstGeom>
          <a:noFill/>
          <a:ln w="9525">
            <a:noFill/>
            <a:miter lim="800000"/>
            <a:headEnd/>
            <a:tailEnd/>
          </a:ln>
          <a:effectLst/>
        </p:spPr>
        <p:txBody>
          <a:bodyPr vert="horz" wrap="square" lIns="91440" tIns="304704" rIns="91440" bIns="15235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3600" b="1" i="0" u="none" strike="noStrike" cap="none" normalizeH="0" baseline="0" dirty="0">
                <a:ln>
                  <a:noFill/>
                </a:ln>
                <a:effectLst/>
                <a:latin typeface="Arial" pitchFamily="34" charset="0"/>
                <a:ea typeface="Times New Roman" pitchFamily="18" charset="0"/>
                <a:cs typeface="Arial" pitchFamily="34" charset="0"/>
              </a:rPr>
              <a:t>PERSECUTION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600" b="1" i="0" u="none" strike="noStrike" cap="none" normalizeH="0" baseline="0" dirty="0">
                <a:ln>
                  <a:noFill/>
                </a:ln>
                <a:effectLst/>
                <a:latin typeface="Arial" pitchFamily="34" charset="0"/>
                <a:ea typeface="Times New Roman" pitchFamily="18" charset="0"/>
                <a:cs typeface="Arial" pitchFamily="34" charset="0"/>
              </a:rPr>
              <a:t>Maldives removed </a:t>
            </a:r>
            <a:r>
              <a:rPr kumimoji="0" lang="en-US" sz="3600" b="1" i="0" u="none" strike="noStrike" cap="none" normalizeH="0" baseline="0" dirty="0">
                <a:ln>
                  <a:noFill/>
                </a:ln>
                <a:solidFill>
                  <a:srgbClr val="FF0000"/>
                </a:solidFill>
                <a:effectLst/>
                <a:latin typeface="Arial" pitchFamily="34" charset="0"/>
                <a:ea typeface="Times New Roman" pitchFamily="18" charset="0"/>
                <a:cs typeface="Arial" pitchFamily="34" charset="0"/>
              </a:rPr>
              <a:t>church image</a:t>
            </a:r>
            <a:r>
              <a:rPr kumimoji="0" lang="en-US" sz="3600" b="1" i="0" u="none" strike="noStrike" cap="none" normalizeH="0" baseline="0" dirty="0">
                <a:ln>
                  <a:noFill/>
                </a:ln>
                <a:effectLst/>
                <a:latin typeface="Arial" pitchFamily="34" charset="0"/>
                <a:ea typeface="Times New Roman" pitchFamily="18" charset="0"/>
                <a:cs typeface="Arial" pitchFamily="34" charset="0"/>
              </a:rPr>
              <a:t> from school textbook</a:t>
            </a:r>
          </a:p>
          <a:p>
            <a:pPr fontAlgn="base">
              <a:spcBef>
                <a:spcPct val="0"/>
              </a:spcBef>
              <a:spcAft>
                <a:spcPct val="0"/>
              </a:spcAft>
              <a:buFont typeface="Wingdings" pitchFamily="2" charset="2"/>
              <a:buChar char="v"/>
            </a:pPr>
            <a:r>
              <a:rPr lang="en-US" sz="3600" b="1" dirty="0">
                <a:solidFill>
                  <a:srgbClr val="FF0000"/>
                </a:solidFill>
              </a:rPr>
              <a:t>Indian teacher </a:t>
            </a:r>
            <a:r>
              <a:rPr lang="en-US" sz="3600" b="1" dirty="0"/>
              <a:t>arrested and deported for owning a </a:t>
            </a:r>
            <a:r>
              <a:rPr lang="en-US" sz="3600" b="1" dirty="0">
                <a:solidFill>
                  <a:srgbClr val="FF0000"/>
                </a:solidFill>
              </a:rPr>
              <a:t>Bible</a:t>
            </a:r>
          </a:p>
          <a:p>
            <a:pPr fontAlgn="base">
              <a:spcBef>
                <a:spcPct val="0"/>
              </a:spcBef>
              <a:spcAft>
                <a:spcPct val="0"/>
              </a:spcAft>
              <a:buFont typeface="Wingdings" pitchFamily="2" charset="2"/>
              <a:buChar char="v"/>
            </a:pPr>
            <a:r>
              <a:rPr lang="en-US" sz="3600" b="1" dirty="0"/>
              <a:t>Maldives activist investigated for ‘</a:t>
            </a:r>
            <a:r>
              <a:rPr lang="en-US" sz="3600" b="1" dirty="0">
                <a:solidFill>
                  <a:srgbClr val="FF0000"/>
                </a:solidFill>
              </a:rPr>
              <a:t>blasphemy’ over ‘religions other than Islam’ </a:t>
            </a:r>
            <a:r>
              <a:rPr lang="en-US" sz="3600" b="1" dirty="0"/>
              <a:t>tweet.</a:t>
            </a:r>
          </a:p>
          <a:p>
            <a:pPr fontAlgn="base">
              <a:spcBef>
                <a:spcPct val="0"/>
              </a:spcBef>
              <a:spcAft>
                <a:spcPct val="0"/>
              </a:spcAft>
              <a:buFont typeface="Wingdings" pitchFamily="2" charset="2"/>
              <a:buChar char="v"/>
            </a:pPr>
            <a:r>
              <a:rPr lang="en-US" sz="3600" b="1" dirty="0"/>
              <a:t>Maldives elections unlikely to improve </a:t>
            </a:r>
            <a:r>
              <a:rPr lang="en-US" sz="3600" b="1" dirty="0">
                <a:solidFill>
                  <a:srgbClr val="FF0000"/>
                </a:solidFill>
              </a:rPr>
              <a:t>religious freedom</a:t>
            </a:r>
          </a:p>
          <a:p>
            <a:pPr fontAlgn="base">
              <a:spcBef>
                <a:spcPct val="0"/>
              </a:spcBef>
              <a:spcAft>
                <a:spcPct val="0"/>
              </a:spcAft>
              <a:buFont typeface="Wingdings" pitchFamily="2" charset="2"/>
              <a:buChar char="v"/>
            </a:pPr>
            <a:endParaRPr lang="en-US" sz="3200" b="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0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effectLst/>
              <a:latin typeface="Cambria" pitchFamily="18" charset="0"/>
              <a:ea typeface="Times New Roman" pitchFamily="18" charset="0"/>
              <a:cs typeface="Lath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Arial" pitchFamily="34" charset="0"/>
              <a:cs typeface="Arial" pitchFamily="34" charset="0"/>
            </a:endParaRPr>
          </a:p>
        </p:txBody>
      </p:sp>
      <p:pic>
        <p:nvPicPr>
          <p:cNvPr id="5" name="~PP358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3214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14282" y="315087"/>
            <a:ext cx="878687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200" b="1" dirty="0">
                <a:solidFill>
                  <a:srgbClr val="FF0000"/>
                </a:solidFill>
                <a:latin typeface="permian-r" charset="0"/>
                <a:ea typeface="Times New Roman" pitchFamily="18" charset="0"/>
                <a:cs typeface="Arial" pitchFamily="34" charset="0"/>
              </a:rPr>
              <a:t>E</a:t>
            </a:r>
            <a:r>
              <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rPr>
              <a:t>xpatriate workers</a:t>
            </a:r>
            <a:endParaRPr lang="en-US" sz="3200" b="1" dirty="0">
              <a:solidFill>
                <a:srgbClr val="434348"/>
              </a:solidFill>
              <a:latin typeface="permian-r"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permian-r" charset="0"/>
                <a:ea typeface="Times New Roman" pitchFamily="18" charset="0"/>
                <a:cs typeface="Arial" pitchFamily="34" charset="0"/>
              </a:rPr>
              <a:t>There are non-citizens who reside on the islands, mainly expatriate workers. These are not allowed to publicly practice their religion or evangelize, although they are technically allowed to practice in private. The </a:t>
            </a:r>
            <a:r>
              <a:rPr kumimoji="0" lang="en-US" sz="3200" b="1" i="0" u="none" strike="noStrike" cap="none" normalizeH="0" baseline="0" dirty="0">
                <a:ln>
                  <a:noFill/>
                </a:ln>
                <a:solidFill>
                  <a:srgbClr val="000000"/>
                </a:solidFill>
                <a:effectLst/>
                <a:latin typeface="Lucida Sans Unicode" pitchFamily="34" charset="0"/>
                <a:ea typeface="Times New Roman" pitchFamily="18" charset="0"/>
                <a:cs typeface="Lucida Sans Unicode" pitchFamily="34" charset="0"/>
              </a:rPr>
              <a:t>law states</a:t>
            </a:r>
            <a:r>
              <a:rPr kumimoji="0" lang="en-US" sz="3200" b="1" i="0" u="none" strike="noStrike" cap="none" normalizeH="0" baseline="0" dirty="0">
                <a:ln>
                  <a:noFill/>
                </a:ln>
                <a:solidFill>
                  <a:srgbClr val="000000"/>
                </a:solidFill>
                <a:effectLst/>
                <a:latin typeface="permian-r" charset="0"/>
                <a:ea typeface="Times New Roman" pitchFamily="18" charset="0"/>
                <a:cs typeface="Arial" pitchFamily="34" charset="0"/>
              </a:rPr>
              <a:t>, “</a:t>
            </a:r>
            <a:r>
              <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rPr>
              <a:t>Non-Muslims living in or visiting the country are prohibited from openly expressing their religious beliefs, holding public congregations to conduct religious activities, or involving Maldivians in such activities</a:t>
            </a:r>
            <a:r>
              <a:rPr kumimoji="0" lang="en-US" sz="3200" b="1" i="0" u="none" strike="noStrike" cap="none" normalizeH="0" baseline="0" dirty="0">
                <a:ln>
                  <a:noFill/>
                </a:ln>
                <a:solidFill>
                  <a:srgbClr val="000000"/>
                </a:solidFill>
                <a:effectLst/>
                <a:latin typeface="permian-r"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P86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58588">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4282" y="428604"/>
            <a:ext cx="871543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434348"/>
                </a:solidFill>
                <a:effectLst/>
                <a:latin typeface="permian-r" charset="0"/>
                <a:ea typeface="Times New Roman" pitchFamily="18" charset="0"/>
                <a:cs typeface="Arial" pitchFamily="34" charset="0"/>
              </a:rPr>
              <a:t> </a:t>
            </a:r>
            <a:r>
              <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rPr>
              <a:t>Bible in</a:t>
            </a:r>
            <a:r>
              <a:rPr kumimoji="0" lang="en-US" sz="3200" b="1" i="0" u="none" strike="noStrike" cap="none" normalizeH="0" dirty="0">
                <a:ln>
                  <a:noFill/>
                </a:ln>
                <a:solidFill>
                  <a:srgbClr val="FF0000"/>
                </a:solidFill>
                <a:effectLst/>
                <a:latin typeface="permian-r" charset="0"/>
                <a:ea typeface="Times New Roman" pitchFamily="18" charset="0"/>
                <a:cs typeface="Arial" pitchFamily="34" charset="0"/>
              </a:rPr>
              <a:t> Maldivian Language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3200" b="1" i="0" u="none" strike="noStrike" cap="none" normalizeH="0" baseline="0" dirty="0">
                <a:ln>
                  <a:noFill/>
                </a:ln>
                <a:effectLst/>
                <a:latin typeface="permian-r" charset="0"/>
                <a:ea typeface="Times New Roman" pitchFamily="18" charset="0"/>
                <a:cs typeface="Arial" pitchFamily="34" charset="0"/>
              </a:rPr>
              <a:t>Christian materials are difficult to come by in the Maldives. The official language is Dhivehi, and the </a:t>
            </a:r>
            <a:r>
              <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rPr>
              <a:t>Bible has not yet been completely translated </a:t>
            </a:r>
            <a:r>
              <a:rPr kumimoji="0" lang="en-US" sz="3200" b="1" i="0" u="none" strike="noStrike" cap="none" normalizeH="0" baseline="0" dirty="0">
                <a:ln>
                  <a:noFill/>
                </a:ln>
                <a:effectLst/>
                <a:latin typeface="permian-r" charset="0"/>
                <a:ea typeface="Times New Roman" pitchFamily="18" charset="0"/>
                <a:cs typeface="Arial" pitchFamily="34" charset="0"/>
              </a:rPr>
              <a:t>into this language. Even if it was, the </a:t>
            </a:r>
            <a:r>
              <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rPr>
              <a:t>government</a:t>
            </a:r>
            <a:r>
              <a:rPr kumimoji="0" lang="en-US" sz="3200" b="1" i="0" u="none" strike="noStrike" cap="none" normalizeH="0" baseline="0" dirty="0">
                <a:ln>
                  <a:noFill/>
                </a:ln>
                <a:effectLst/>
                <a:latin typeface="permian-r" charset="0"/>
                <a:ea typeface="Times New Roman" pitchFamily="18" charset="0"/>
                <a:cs typeface="Arial" pitchFamily="34" charset="0"/>
              </a:rPr>
              <a:t> closely </a:t>
            </a:r>
            <a:r>
              <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rPr>
              <a:t>monitors</a:t>
            </a:r>
            <a:r>
              <a:rPr kumimoji="0" lang="en-US" sz="3200" b="1" i="0" u="none" strike="noStrike" cap="none" normalizeH="0" baseline="0" dirty="0">
                <a:ln>
                  <a:noFill/>
                </a:ln>
                <a:effectLst/>
                <a:latin typeface="permian-r" charset="0"/>
                <a:ea typeface="Times New Roman" pitchFamily="18" charset="0"/>
                <a:cs typeface="Arial" pitchFamily="34" charset="0"/>
              </a:rPr>
              <a:t> materials coming into the country and does not allow materials that are deemed </a:t>
            </a:r>
            <a:r>
              <a:rPr kumimoji="0" lang="en-US" sz="3200" b="1" i="0" u="none" strike="noStrike" cap="none" normalizeH="0" baseline="0" dirty="0">
                <a:ln>
                  <a:noFill/>
                </a:ln>
                <a:solidFill>
                  <a:srgbClr val="FF0000"/>
                </a:solidFill>
                <a:effectLst/>
                <a:latin typeface="permian-r" charset="0"/>
                <a:ea typeface="Times New Roman" pitchFamily="18" charset="0"/>
                <a:cs typeface="Arial" pitchFamily="34" charset="0"/>
              </a:rPr>
              <a:t>contrary to Islam</a:t>
            </a:r>
            <a:r>
              <a:rPr kumimoji="0" lang="en-US" sz="1600" b="0" i="0" u="none" strike="noStrike" cap="none" normalizeH="0" baseline="0" dirty="0">
                <a:ln>
                  <a:noFill/>
                </a:ln>
                <a:solidFill>
                  <a:srgbClr val="434348"/>
                </a:solidFill>
                <a:effectLst/>
                <a:latin typeface="permian-r"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a:solidFill>
                <a:srgbClr val="434348"/>
              </a:solidFill>
              <a:latin typeface="permian-r"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P33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11293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9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8715436" cy="91409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5400" dirty="0">
                <a:solidFill>
                  <a:srgbClr val="FF0000"/>
                </a:solidFill>
                <a:latin typeface="Lucida Sans Unicode" pitchFamily="34" charset="0"/>
                <a:ea typeface="Times New Roman" pitchFamily="18" charset="0"/>
                <a:cs typeface="Lucida Sans Unicode" pitchFamily="34" charset="0"/>
              </a:rPr>
              <a:t>Jihadist in </a:t>
            </a:r>
            <a:r>
              <a:rPr lang="en-US" sz="5400" dirty="0">
                <a:solidFill>
                  <a:srgbClr val="FF0000"/>
                </a:solidFill>
                <a:latin typeface="permian-r" charset="0"/>
                <a:ea typeface="Times New Roman" pitchFamily="18" charset="0"/>
                <a:cs typeface="Arial" pitchFamily="34" charset="0"/>
              </a:rPr>
              <a:t>Maldives</a:t>
            </a:r>
            <a:endParaRPr kumimoji="0" lang="en-US" sz="5400" i="0" u="none" strike="noStrike" cap="none" normalizeH="0" baseline="0" dirty="0">
              <a:ln>
                <a:noFill/>
              </a:ln>
              <a:solidFill>
                <a:srgbClr val="FF0000"/>
              </a:solidFill>
              <a:effectLst/>
              <a:latin typeface="permian-r"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a:ln>
                  <a:noFill/>
                </a:ln>
                <a:effectLst/>
                <a:latin typeface="permian-r" charset="0"/>
                <a:ea typeface="Times New Roman" pitchFamily="18" charset="0"/>
                <a:cs typeface="Arial" pitchFamily="34" charset="0"/>
              </a:rPr>
              <a:t>Maldives has the </a:t>
            </a:r>
            <a:r>
              <a:rPr kumimoji="0" lang="en-US" sz="5400" b="1" i="0" u="none" strike="noStrike" cap="none" normalizeH="0" baseline="0" dirty="0">
                <a:ln>
                  <a:noFill/>
                </a:ln>
                <a:effectLst/>
                <a:latin typeface="Lucida Sans Unicode" pitchFamily="34" charset="0"/>
                <a:ea typeface="Times New Roman" pitchFamily="18" charset="0"/>
                <a:cs typeface="Lucida Sans Unicode" pitchFamily="34" charset="0"/>
              </a:rPr>
              <a:t>highest number of jihadist fighters per capita</a:t>
            </a:r>
            <a:r>
              <a:rPr kumimoji="0" lang="en-US" sz="5400" b="0" i="0" u="none" strike="noStrike" cap="none" normalizeH="0" baseline="0" dirty="0">
                <a:ln>
                  <a:noFill/>
                </a:ln>
                <a:effectLst/>
                <a:latin typeface="permian-r" charset="0"/>
                <a:ea typeface="Times New Roman" pitchFamily="18" charset="0"/>
                <a:cs typeface="Arial" pitchFamily="34" charset="0"/>
              </a:rPr>
              <a:t> in the world: approximately</a:t>
            </a:r>
            <a:r>
              <a:rPr kumimoji="0" lang="en-US" sz="5400" b="0" i="0" u="none" strike="noStrike" cap="none" normalizeH="0" baseline="0" dirty="0">
                <a:ln>
                  <a:noFill/>
                </a:ln>
                <a:solidFill>
                  <a:srgbClr val="FF0000"/>
                </a:solidFill>
                <a:effectLst/>
                <a:latin typeface="permian-r" charset="0"/>
                <a:ea typeface="Times New Roman" pitchFamily="18" charset="0"/>
                <a:cs typeface="Arial" pitchFamily="34" charset="0"/>
              </a:rPr>
              <a:t> 200 </a:t>
            </a:r>
            <a:r>
              <a:rPr kumimoji="0" lang="en-US" sz="5400" b="0" i="0" u="none" strike="noStrike" cap="none" normalizeH="0" baseline="0" dirty="0">
                <a:ln>
                  <a:noFill/>
                </a:ln>
                <a:effectLst/>
                <a:latin typeface="permian-r" charset="0"/>
                <a:ea typeface="Times New Roman" pitchFamily="18" charset="0"/>
                <a:cs typeface="Arial" pitchFamily="34" charset="0"/>
              </a:rPr>
              <a:t>individuals have left Maldives to fight for </a:t>
            </a:r>
            <a:r>
              <a:rPr kumimoji="0" lang="en-US" sz="5400" b="0" i="0" u="none" strike="noStrike" cap="none" normalizeH="0" baseline="0" dirty="0">
                <a:ln>
                  <a:noFill/>
                </a:ln>
                <a:solidFill>
                  <a:srgbClr val="FF0000"/>
                </a:solidFill>
                <a:effectLst/>
                <a:latin typeface="permian-r" charset="0"/>
                <a:ea typeface="Times New Roman" pitchFamily="18" charset="0"/>
                <a:cs typeface="Arial" pitchFamily="34" charset="0"/>
              </a:rPr>
              <a:t>ISIS</a:t>
            </a:r>
            <a:r>
              <a:rPr kumimoji="0" lang="en-US" sz="5400" b="0" i="0" u="none" strike="noStrike" cap="none" normalizeH="0" baseline="0" dirty="0">
                <a:ln>
                  <a:noFill/>
                </a:ln>
                <a:effectLst/>
                <a:latin typeface="permian-r" charset="0"/>
                <a:ea typeface="Times New Roman" pitchFamily="18" charset="0"/>
                <a:cs typeface="Arial" pitchFamily="34" charset="0"/>
              </a:rPr>
              <a:t>, and these terrorists are welcomed back home as heroes.</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a:solidFill>
                <a:srgbClr val="434348"/>
              </a:solidFill>
              <a:latin typeface="permian-r"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5" name="~PP278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1977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flipV="1">
            <a:off x="142844" y="1068441"/>
            <a:ext cx="75880976"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600" b="0" i="0" u="none" strike="noStrike" cap="none" normalizeH="0" baseline="0" dirty="0">
                <a:ln>
                  <a:noFill/>
                </a:ln>
                <a:solidFill>
                  <a:schemeClr val="tx1"/>
                </a:solidFill>
                <a:effectLst/>
                <a:latin typeface="Arial" pitchFamily="34" charset="0"/>
                <a:ea typeface="Arial Unicode MS" pitchFamily="34" charset="-128"/>
                <a:cs typeface="Arial" pitchFamily="34" charset="0"/>
              </a:rPr>
              <a:t>God called us to reach the people of </a:t>
            </a:r>
            <a:r>
              <a:rPr kumimoji="0" lang="en-US" sz="1600" b="0" i="0" u="none" strike="noStrike" cap="none" normalizeH="0" baseline="0" dirty="0" err="1">
                <a:ln>
                  <a:noFill/>
                </a:ln>
                <a:solidFill>
                  <a:schemeClr val="tx1"/>
                </a:solidFill>
                <a:effectLst/>
                <a:latin typeface="Arial" pitchFamily="34" charset="0"/>
                <a:ea typeface="Arial Unicode MS" pitchFamily="34" charset="-128"/>
                <a:cs typeface="Arial" pitchFamily="34" charset="0"/>
              </a:rPr>
              <a:t>Mald!ves</a:t>
            </a:r>
            <a:r>
              <a:rPr kumimoji="0" lang="en-US" sz="1600" b="0" i="0" u="none" strike="noStrike" cap="none" normalizeH="0" baseline="0" dirty="0">
                <a:ln>
                  <a:noFill/>
                </a:ln>
                <a:solidFill>
                  <a:schemeClr val="tx1"/>
                </a:solidFill>
                <a:effectLst/>
                <a:latin typeface="Arial" pitchFamily="34" charset="0"/>
                <a:ea typeface="Arial Unicode MS" pitchFamily="34" charset="-128"/>
                <a:cs typeface="Arial" pitchFamily="34" charset="0"/>
              </a:rPr>
              <a:t> country where the </a:t>
            </a:r>
            <a:r>
              <a:rPr kumimoji="0" lang="en-US" sz="1600" b="0" i="0" u="none" strike="noStrike" cap="none" normalizeH="0" baseline="0" dirty="0" err="1">
                <a:ln>
                  <a:noFill/>
                </a:ln>
                <a:solidFill>
                  <a:schemeClr val="tx1"/>
                </a:solidFill>
                <a:effectLst/>
                <a:latin typeface="Arial" pitchFamily="34" charset="0"/>
                <a:ea typeface="Arial Unicode MS" pitchFamily="34" charset="-128"/>
                <a:cs typeface="Arial" pitchFamily="34" charset="0"/>
              </a:rPr>
              <a:t>b!ble</a:t>
            </a:r>
            <a:r>
              <a:rPr kumimoji="0" lang="en-US" sz="1600" b="0" i="0" u="none" strike="noStrike" cap="none" normalizeH="0" baseline="0" dirty="0">
                <a:ln>
                  <a:noFill/>
                </a:ln>
                <a:solidFill>
                  <a:schemeClr val="tx1"/>
                </a:solidFill>
                <a:effectLst/>
                <a:latin typeface="Arial" pitchFamily="34" charset="0"/>
                <a:ea typeface="Arial Unicode MS" pitchFamily="34" charset="-128"/>
                <a:cs typeface="Arial" pitchFamily="34" charset="0"/>
              </a:rPr>
              <a:t> is banned</a:t>
            </a:r>
            <a:endParaRPr kumimoji="0" lang="ta-IN" sz="16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600" b="0" i="0" u="none" strike="noStrike" cap="none" normalizeH="0" baseline="0" dirty="0">
                <a:ln>
                  <a:noFill/>
                </a:ln>
                <a:solidFill>
                  <a:schemeClr val="tx1"/>
                </a:solidFill>
                <a:effectLst/>
                <a:latin typeface="Arial" pitchFamily="34" charset="0"/>
                <a:ea typeface="Arial Unicode MS" pitchFamily="34" charset="-128"/>
                <a:cs typeface="Arial" pitchFamily="34" charset="0"/>
              </a:rPr>
              <a:t> and </a:t>
            </a:r>
            <a:r>
              <a:rPr kumimoji="0" lang="en-US" sz="1600" b="0" i="0" u="none" strike="noStrike" cap="none" normalizeH="0" baseline="0" dirty="0" err="1">
                <a:ln>
                  <a:noFill/>
                </a:ln>
                <a:solidFill>
                  <a:schemeClr val="tx1"/>
                </a:solidFill>
                <a:effectLst/>
                <a:latin typeface="Arial" pitchFamily="34" charset="0"/>
                <a:ea typeface="Arial Unicode MS" pitchFamily="34" charset="-128"/>
                <a:cs typeface="Arial" pitchFamily="34" charset="0"/>
              </a:rPr>
              <a:t>chvrch</a:t>
            </a:r>
            <a:r>
              <a:rPr kumimoji="0" lang="en-US" sz="1600" b="0" i="0" u="none" strike="noStrike" cap="none" normalizeH="0" baseline="0" dirty="0">
                <a:ln>
                  <a:noFill/>
                </a:ln>
                <a:solidFill>
                  <a:schemeClr val="tx1"/>
                </a:solidFill>
                <a:effectLst/>
                <a:latin typeface="Arial" pitchFamily="34" charset="0"/>
                <a:ea typeface="Arial Unicode MS" pitchFamily="34" charset="-128"/>
                <a:cs typeface="Arial" pitchFamily="34" charset="0"/>
              </a:rPr>
              <a:t> is not allowed, gospel preacher is jailed. God took me to Maldives in the year of 2006 with blessing of  a job as Civil Engineer in an island which is close to the capital of the country. We used to gather in the beach He blessed me with the language also. He gave me the burden to reach the people but I did not get any chance later. Last January He opened door to visit the country for short trip to share the good news . </a:t>
            </a:r>
            <a:endParaRPr kumimoji="0" lang="ta-IN" sz="16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600" b="0" i="0" u="none" strike="noStrike" cap="none" normalizeH="0" baseline="0" dirty="0">
                <a:ln>
                  <a:noFill/>
                </a:ln>
                <a:solidFill>
                  <a:schemeClr val="tx1"/>
                </a:solidFill>
                <a:effectLst/>
                <a:latin typeface="Arial" pitchFamily="34" charset="0"/>
                <a:ea typeface="Arial Unicode MS" pitchFamily="34" charset="-128"/>
                <a:cs typeface="Arial" pitchFamily="34" charset="0"/>
              </a:rPr>
              <a:t>It was a great experience to share the good news to some Maldivians and one believed in gospel .Moreover my old company but different MD asked me to join in his company as Engineer again. then I and my wife were praying for the will of God. Then God spoke to us to go. At first I came to this country and after 45 days my family came here. God blesses the ministry very well as I am trying to meet Locals as many as possible and sharing good news.</a:t>
            </a:r>
            <a:endParaRPr kumimoji="0" lang="ta-IN" sz="1600" b="0"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447800" algn="l"/>
              </a:tabLst>
            </a:pPr>
            <a:r>
              <a:rPr kumimoji="0" lang="en-US" sz="1600" b="0" i="0" u="none" strike="noStrike" cap="none" normalizeH="0" baseline="0" dirty="0">
                <a:ln>
                  <a:noFill/>
                </a:ln>
                <a:solidFill>
                  <a:schemeClr val="tx1"/>
                </a:solidFill>
                <a:effectLst/>
                <a:latin typeface="Arial" pitchFamily="34" charset="0"/>
                <a:ea typeface="Arial Unicode MS" pitchFamily="34" charset="-128"/>
                <a:cs typeface="Arial" pitchFamily="34" charset="0"/>
              </a:rPr>
              <a:t> Some are positively reacted with the gospel.</a:t>
            </a:r>
            <a:endParaRPr kumimoji="0" 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478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71414"/>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1447800" algn="l"/>
              </a:tabLst>
            </a:pPr>
            <a:r>
              <a:rPr kumimoji="0" lang="en-US" sz="3600" b="1" i="0" u="none" strike="noStrike" cap="none" normalizeH="0" baseline="0" dirty="0">
                <a:ln>
                  <a:noFill/>
                </a:ln>
                <a:solidFill>
                  <a:srgbClr val="FF0000"/>
                </a:solidFill>
                <a:effectLst/>
                <a:latin typeface="Arial" pitchFamily="34" charset="0"/>
                <a:ea typeface="Arial Unicode MS" pitchFamily="34" charset="-128"/>
                <a:cs typeface="Arial" pitchFamily="34" charset="0"/>
              </a:rPr>
              <a:t>GOD CALLED ME ( ROM- 15 : 20,21)</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1447800" algn="l"/>
              </a:tabLst>
            </a:pPr>
            <a:r>
              <a:rPr kumimoji="0" lang="en-US" sz="3600" b="1" i="0" u="none" strike="noStrike" cap="none" normalizeH="0" baseline="0" dirty="0">
                <a:ln>
                  <a:noFill/>
                </a:ln>
                <a:solidFill>
                  <a:schemeClr val="tx1"/>
                </a:solidFill>
                <a:effectLst/>
                <a:latin typeface="Arial" pitchFamily="34" charset="0"/>
                <a:ea typeface="Arial Unicode MS" pitchFamily="34" charset="-128"/>
                <a:cs typeface="Arial" pitchFamily="34" charset="0"/>
              </a:rPr>
              <a:t>God called us to reach the people of </a:t>
            </a:r>
            <a:r>
              <a:rPr kumimoji="0" lang="en-US" sz="3600" b="1" i="0" u="none" strike="noStrike" cap="none" normalizeH="0" baseline="0" dirty="0" err="1">
                <a:ln>
                  <a:noFill/>
                </a:ln>
                <a:solidFill>
                  <a:schemeClr val="tx1"/>
                </a:solidFill>
                <a:effectLst/>
                <a:latin typeface="Arial" pitchFamily="34" charset="0"/>
                <a:ea typeface="Arial Unicode MS" pitchFamily="34" charset="-128"/>
                <a:cs typeface="Arial" pitchFamily="34" charset="0"/>
              </a:rPr>
              <a:t>Mald!ves</a:t>
            </a:r>
            <a:r>
              <a:rPr kumimoji="0" lang="en-US" sz="3600" b="1" i="0" u="none" strike="noStrike" cap="none" normalizeH="0" baseline="0" dirty="0">
                <a:ln>
                  <a:noFill/>
                </a:ln>
                <a:solidFill>
                  <a:schemeClr val="tx1"/>
                </a:solidFill>
                <a:effectLst/>
                <a:latin typeface="Arial" pitchFamily="34" charset="0"/>
                <a:ea typeface="Arial Unicode MS" pitchFamily="34" charset="-128"/>
                <a:cs typeface="Arial" pitchFamily="34" charset="0"/>
              </a:rPr>
              <a:t> country where the </a:t>
            </a:r>
            <a:r>
              <a:rPr kumimoji="0" lang="en-US" sz="3600" b="1" i="0" u="none" strike="noStrike" cap="none" normalizeH="0" baseline="0" dirty="0" err="1">
                <a:ln>
                  <a:noFill/>
                </a:ln>
                <a:solidFill>
                  <a:schemeClr val="tx1"/>
                </a:solidFill>
                <a:effectLst/>
                <a:latin typeface="Arial" pitchFamily="34" charset="0"/>
                <a:ea typeface="Arial Unicode MS" pitchFamily="34" charset="-128"/>
                <a:cs typeface="Arial" pitchFamily="34" charset="0"/>
              </a:rPr>
              <a:t>b!ble</a:t>
            </a:r>
            <a:r>
              <a:rPr kumimoji="0" lang="en-US" sz="3600" b="1" i="0" u="none" strike="noStrike" cap="none" normalizeH="0" baseline="0" dirty="0">
                <a:ln>
                  <a:noFill/>
                </a:ln>
                <a:solidFill>
                  <a:schemeClr val="tx1"/>
                </a:solidFill>
                <a:effectLst/>
                <a:latin typeface="Arial" pitchFamily="34" charset="0"/>
                <a:ea typeface="Arial Unicode MS" pitchFamily="34" charset="-128"/>
                <a:cs typeface="Arial" pitchFamily="34" charset="0"/>
              </a:rPr>
              <a:t> is banned and </a:t>
            </a:r>
            <a:r>
              <a:rPr kumimoji="0" lang="en-US" sz="3600" b="1" i="0" u="none" strike="noStrike" cap="none" normalizeH="0" baseline="0" dirty="0" err="1">
                <a:ln>
                  <a:noFill/>
                </a:ln>
                <a:solidFill>
                  <a:schemeClr val="tx1"/>
                </a:solidFill>
                <a:effectLst/>
                <a:latin typeface="Arial" pitchFamily="34" charset="0"/>
                <a:ea typeface="Arial Unicode MS" pitchFamily="34" charset="-128"/>
                <a:cs typeface="Arial" pitchFamily="34" charset="0"/>
              </a:rPr>
              <a:t>chvrch</a:t>
            </a:r>
            <a:r>
              <a:rPr kumimoji="0" lang="en-US" sz="3600" b="1" i="0" u="none" strike="noStrike" cap="none" normalizeH="0" baseline="0" dirty="0">
                <a:ln>
                  <a:noFill/>
                </a:ln>
                <a:solidFill>
                  <a:schemeClr val="tx1"/>
                </a:solidFill>
                <a:effectLst/>
                <a:latin typeface="Arial" pitchFamily="34" charset="0"/>
                <a:ea typeface="Arial Unicode MS" pitchFamily="34" charset="-128"/>
                <a:cs typeface="Arial" pitchFamily="34" charset="0"/>
              </a:rPr>
              <a:t> is not allowed, gospel preacher is jailed. </a:t>
            </a:r>
            <a:endParaRPr kumimoji="0" lang="ta-IN" sz="3600" b="1"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1447800" algn="l"/>
              </a:tabLst>
            </a:pPr>
            <a:r>
              <a:rPr kumimoji="0" lang="en-US" sz="3600" b="1" i="0" u="none" strike="noStrike" cap="none" normalizeH="0" baseline="0" dirty="0">
                <a:ln>
                  <a:noFill/>
                </a:ln>
                <a:solidFill>
                  <a:schemeClr val="tx1"/>
                </a:solidFill>
                <a:effectLst/>
                <a:latin typeface="Arial" pitchFamily="34" charset="0"/>
                <a:ea typeface="Arial Unicode MS" pitchFamily="34" charset="-128"/>
                <a:cs typeface="Arial" pitchFamily="34" charset="0"/>
              </a:rPr>
              <a:t>God took me to Maldives in the year of 2006 with blessing of  a job as Civil Engineer in an island which is close to the capital of the country. </a:t>
            </a:r>
            <a:endParaRPr kumimoji="0" lang="ta-IN" sz="3600" b="1"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1447800" algn="l"/>
              </a:tabLst>
            </a:pPr>
            <a:r>
              <a:rPr kumimoji="0" lang="en-US" sz="3600" b="1" i="0" u="none" strike="noStrike" cap="none" normalizeH="0" baseline="0" dirty="0">
                <a:ln>
                  <a:noFill/>
                </a:ln>
                <a:solidFill>
                  <a:schemeClr val="tx1"/>
                </a:solidFill>
                <a:effectLst/>
                <a:latin typeface="Arial" pitchFamily="34" charset="0"/>
                <a:ea typeface="Arial Unicode MS" pitchFamily="34" charset="-128"/>
                <a:cs typeface="Arial" pitchFamily="34" charset="0"/>
              </a:rPr>
              <a:t>We used to gather in the beach while I was in the country</a:t>
            </a:r>
            <a:r>
              <a:rPr kumimoji="0" lang="ta-IN" sz="3600" b="1" i="0" u="none" strike="noStrike" cap="none" normalizeH="0" dirty="0">
                <a:ln>
                  <a:noFill/>
                </a:ln>
                <a:solidFill>
                  <a:schemeClr val="tx1"/>
                </a:solidFill>
                <a:effectLst/>
                <a:latin typeface="Arial" pitchFamily="34" charset="0"/>
                <a:ea typeface="Arial Unicode MS" pitchFamily="34" charset="-128"/>
                <a:cs typeface="Arial" pitchFamily="34" charset="0"/>
              </a:rPr>
              <a:t> </a:t>
            </a:r>
            <a:r>
              <a:rPr kumimoji="0" lang="en-IN" sz="3600" b="1" i="0" u="none" strike="noStrike" cap="none" normalizeH="0" dirty="0">
                <a:ln>
                  <a:noFill/>
                </a:ln>
                <a:solidFill>
                  <a:schemeClr val="tx1"/>
                </a:solidFill>
                <a:effectLst/>
                <a:latin typeface="Arial" pitchFamily="34" charset="0"/>
                <a:ea typeface="Arial Unicode MS" pitchFamily="34" charset="-128"/>
                <a:cs typeface="Arial" pitchFamily="34" charset="0"/>
              </a:rPr>
              <a:t>and God</a:t>
            </a:r>
            <a:r>
              <a:rPr kumimoji="0" lang="en-US" sz="3600" b="1" i="0" u="none" strike="noStrike" cap="none" normalizeH="0" baseline="0" dirty="0">
                <a:ln>
                  <a:noFill/>
                </a:ln>
                <a:solidFill>
                  <a:schemeClr val="tx1"/>
                </a:solidFill>
                <a:effectLst/>
                <a:latin typeface="Arial" pitchFamily="34" charset="0"/>
                <a:ea typeface="Arial Unicode MS" pitchFamily="34" charset="-128"/>
                <a:cs typeface="Arial" pitchFamily="34" charset="0"/>
              </a:rPr>
              <a:t> blessed me with the language also.</a:t>
            </a:r>
            <a:endParaRPr kumimoji="0" lang="ta-IN" sz="3600" b="1" i="0" u="none" strike="noStrike" cap="none" normalizeH="0" baseline="0" dirty="0">
              <a:ln>
                <a:noFill/>
              </a:ln>
              <a:solidFill>
                <a:schemeClr val="tx1"/>
              </a:solidFill>
              <a:effectLst/>
              <a:latin typeface="Arial" pitchFamily="34" charset="0"/>
              <a:ea typeface="Arial Unicode MS"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478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P365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4263" y="6418263"/>
            <a:ext cx="244475" cy="244475"/>
          </a:xfrm>
          <a:prstGeom prst="rect">
            <a:avLst/>
          </a:prstGeom>
        </p:spPr>
      </p:pic>
    </p:spTree>
  </p:cSld>
  <p:clrMapOvr>
    <a:masterClrMapping/>
  </p:clrMapOvr>
  <p:transition advTm="313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8"/>
            <a:ext cx="8501122" cy="5262979"/>
          </a:xfrm>
          <a:prstGeom prst="rect">
            <a:avLst/>
          </a:prstGeom>
        </p:spPr>
        <p:txBody>
          <a:bodyPr wrap="square">
            <a:spAutoFit/>
          </a:bodyPr>
          <a:lstStyle/>
          <a:p>
            <a:pPr lvl="0" algn="ctr" fontAlgn="base">
              <a:spcBef>
                <a:spcPct val="0"/>
              </a:spcBef>
              <a:spcAft>
                <a:spcPct val="0"/>
              </a:spcAft>
              <a:tabLst>
                <a:tab pos="1447800" algn="l"/>
              </a:tabLst>
            </a:pPr>
            <a:r>
              <a:rPr lang="en-US" sz="3600" b="1" dirty="0">
                <a:solidFill>
                  <a:srgbClr val="FF0000"/>
                </a:solidFill>
                <a:latin typeface="Arial" pitchFamily="34" charset="0"/>
                <a:ea typeface="Arial Unicode MS" pitchFamily="34" charset="-128"/>
                <a:cs typeface="Arial" pitchFamily="34" charset="0"/>
              </a:rPr>
              <a:t>GOD BROUGHT ME (Gen – 12 :1 , 2 )</a:t>
            </a:r>
          </a:p>
          <a:p>
            <a:pPr lvl="0" fontAlgn="base">
              <a:spcBef>
                <a:spcPct val="0"/>
              </a:spcBef>
              <a:spcAft>
                <a:spcPct val="0"/>
              </a:spcAft>
              <a:buFont typeface="Wingdings" pitchFamily="2" charset="2"/>
              <a:buChar char="v"/>
              <a:tabLst>
                <a:tab pos="1447800" algn="l"/>
              </a:tabLst>
            </a:pPr>
            <a:r>
              <a:rPr lang="en-US" sz="3600" b="1" dirty="0">
                <a:latin typeface="Arial" pitchFamily="34" charset="0"/>
                <a:ea typeface="Arial Unicode MS" pitchFamily="34" charset="-128"/>
                <a:cs typeface="Arial" pitchFamily="34" charset="0"/>
              </a:rPr>
              <a:t>He gave me the burden to reach the people but I did not get any chance later.</a:t>
            </a:r>
            <a:endParaRPr lang="ta-IN" sz="3600" b="1" dirty="0">
              <a:latin typeface="Arial" pitchFamily="34" charset="0"/>
              <a:ea typeface="Arial Unicode MS" pitchFamily="34" charset="-128"/>
              <a:cs typeface="Arial" pitchFamily="34" charset="0"/>
            </a:endParaRPr>
          </a:p>
          <a:p>
            <a:pPr lvl="0" fontAlgn="base">
              <a:spcBef>
                <a:spcPct val="0"/>
              </a:spcBef>
              <a:spcAft>
                <a:spcPct val="0"/>
              </a:spcAft>
              <a:tabLst>
                <a:tab pos="1447800" algn="l"/>
              </a:tabLst>
            </a:pPr>
            <a:endParaRPr lang="ta-IN" sz="3600" b="1" dirty="0">
              <a:latin typeface="Arial" pitchFamily="34" charset="0"/>
              <a:ea typeface="Arial Unicode MS" pitchFamily="34" charset="-128"/>
              <a:cs typeface="Arial" pitchFamily="34" charset="0"/>
            </a:endParaRPr>
          </a:p>
          <a:p>
            <a:pPr lvl="0" fontAlgn="base">
              <a:spcBef>
                <a:spcPct val="0"/>
              </a:spcBef>
              <a:spcAft>
                <a:spcPct val="0"/>
              </a:spcAft>
              <a:buFont typeface="Wingdings" pitchFamily="2" charset="2"/>
              <a:buChar char="v"/>
              <a:tabLst>
                <a:tab pos="1447800" algn="l"/>
              </a:tabLst>
            </a:pPr>
            <a:r>
              <a:rPr lang="en-US" sz="3600" b="1" dirty="0">
                <a:latin typeface="Arial" pitchFamily="34" charset="0"/>
                <a:ea typeface="Arial Unicode MS" pitchFamily="34" charset="-128"/>
                <a:cs typeface="Arial" pitchFamily="34" charset="0"/>
              </a:rPr>
              <a:t> Last January He opened a door to visit the country for short trip to share the good news . </a:t>
            </a:r>
            <a:endParaRPr lang="ta-IN" sz="3600" b="1" dirty="0">
              <a:latin typeface="Arial" pitchFamily="34" charset="0"/>
              <a:ea typeface="Arial Unicode MS" pitchFamily="34" charset="-128"/>
              <a:cs typeface="Arial" pitchFamily="34" charset="0"/>
            </a:endParaRPr>
          </a:p>
          <a:p>
            <a:pPr lvl="0" fontAlgn="base">
              <a:spcBef>
                <a:spcPct val="0"/>
              </a:spcBef>
              <a:spcAft>
                <a:spcPct val="0"/>
              </a:spcAft>
              <a:tabLst>
                <a:tab pos="1447800" algn="l"/>
              </a:tabLst>
            </a:pPr>
            <a:endParaRPr lang="ta-IN" sz="2400" dirty="0">
              <a:latin typeface="Arial" pitchFamily="34" charset="0"/>
              <a:ea typeface="Arial Unicode MS" pitchFamily="34" charset="-128"/>
              <a:cs typeface="Arial" pitchFamily="34" charset="0"/>
            </a:endParaRPr>
          </a:p>
          <a:p>
            <a:pPr lvl="0" fontAlgn="base">
              <a:spcBef>
                <a:spcPct val="0"/>
              </a:spcBef>
              <a:spcAft>
                <a:spcPct val="0"/>
              </a:spcAft>
              <a:tabLst>
                <a:tab pos="1447800" algn="l"/>
              </a:tabLst>
            </a:pPr>
            <a:endParaRPr lang="en-US" sz="2400" dirty="0">
              <a:latin typeface="Arial" pitchFamily="34" charset="0"/>
              <a:cs typeface="Arial" pitchFamily="34" charset="0"/>
            </a:endParaRPr>
          </a:p>
        </p:txBody>
      </p:sp>
      <p:pic>
        <p:nvPicPr>
          <p:cNvPr id="5" name="~PP31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530805"/>
            <a:ext cx="244475" cy="244475"/>
          </a:xfrm>
          <a:prstGeom prst="rect">
            <a:avLst/>
          </a:prstGeom>
        </p:spPr>
      </p:pic>
    </p:spTree>
  </p:cSld>
  <p:clrMapOvr>
    <a:masterClrMapping/>
  </p:clrMapOvr>
  <p:transition advTm="36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643998" cy="4801314"/>
          </a:xfrm>
          <a:prstGeom prst="rect">
            <a:avLst/>
          </a:prstGeom>
        </p:spPr>
        <p:txBody>
          <a:bodyPr wrap="square">
            <a:spAutoFit/>
          </a:bodyPr>
          <a:lstStyle/>
          <a:p>
            <a:pPr lvl="0" algn="ctr" fontAlgn="base">
              <a:spcBef>
                <a:spcPct val="0"/>
              </a:spcBef>
              <a:spcAft>
                <a:spcPct val="0"/>
              </a:spcAft>
              <a:tabLst>
                <a:tab pos="1447800" algn="l"/>
              </a:tabLst>
            </a:pPr>
            <a:r>
              <a:rPr lang="en-US" sz="3600" b="1" dirty="0">
                <a:solidFill>
                  <a:srgbClr val="FF0000"/>
                </a:solidFill>
                <a:latin typeface="Arial" pitchFamily="34" charset="0"/>
                <a:ea typeface="Arial Unicode MS" pitchFamily="34" charset="-128"/>
                <a:cs typeface="Arial" pitchFamily="34" charset="0"/>
              </a:rPr>
              <a:t>PRAYER  MOVEMENT</a:t>
            </a:r>
          </a:p>
          <a:p>
            <a:pPr lvl="0" algn="ctr" fontAlgn="base">
              <a:spcBef>
                <a:spcPct val="0"/>
              </a:spcBef>
              <a:spcAft>
                <a:spcPct val="0"/>
              </a:spcAft>
              <a:tabLst>
                <a:tab pos="1447800" algn="l"/>
              </a:tabLst>
            </a:pPr>
            <a:endParaRPr lang="en-US" sz="3600" b="1" dirty="0">
              <a:solidFill>
                <a:srgbClr val="FF0000"/>
              </a:solidFill>
              <a:latin typeface="Arial" pitchFamily="34" charset="0"/>
              <a:ea typeface="Arial Unicode MS" pitchFamily="34" charset="-128"/>
              <a:cs typeface="Arial" pitchFamily="34" charset="0"/>
            </a:endParaRPr>
          </a:p>
          <a:p>
            <a:pPr lvl="0" fontAlgn="base">
              <a:spcBef>
                <a:spcPct val="0"/>
              </a:spcBef>
              <a:spcAft>
                <a:spcPct val="0"/>
              </a:spcAft>
              <a:buFont typeface="Wingdings" pitchFamily="2" charset="2"/>
              <a:buChar char="v"/>
              <a:tabLst>
                <a:tab pos="1447800" algn="l"/>
              </a:tabLst>
            </a:pPr>
            <a:r>
              <a:rPr lang="en-US" sz="3600" b="1" dirty="0">
                <a:latin typeface="Arial" pitchFamily="34" charset="0"/>
                <a:ea typeface="Arial Unicode MS" pitchFamily="34" charset="-128"/>
                <a:cs typeface="Arial" pitchFamily="34" charset="0"/>
              </a:rPr>
              <a:t>God helped me to gather in </a:t>
            </a:r>
            <a:r>
              <a:rPr lang="en-US" sz="3600" b="1" dirty="0" err="1">
                <a:latin typeface="Arial" pitchFamily="34" charset="0"/>
                <a:ea typeface="Arial Unicode MS" pitchFamily="34" charset="-128"/>
                <a:cs typeface="Arial" pitchFamily="34" charset="0"/>
              </a:rPr>
              <a:t>Whatsapp</a:t>
            </a:r>
            <a:r>
              <a:rPr lang="en-US" sz="3600" b="1" dirty="0">
                <a:latin typeface="Arial" pitchFamily="34" charset="0"/>
                <a:ea typeface="Arial Unicode MS" pitchFamily="34" charset="-128"/>
                <a:cs typeface="Arial" pitchFamily="34" charset="0"/>
              </a:rPr>
              <a:t> group with 22 prayer warriors to pray for Maldives Revival</a:t>
            </a:r>
          </a:p>
          <a:p>
            <a:pPr lvl="0" fontAlgn="base">
              <a:spcBef>
                <a:spcPct val="0"/>
              </a:spcBef>
              <a:spcAft>
                <a:spcPct val="0"/>
              </a:spcAft>
              <a:buFont typeface="Wingdings" pitchFamily="2" charset="2"/>
              <a:buChar char="v"/>
              <a:tabLst>
                <a:tab pos="1447800" algn="l"/>
              </a:tabLst>
            </a:pPr>
            <a:endParaRPr lang="en-US" sz="3600" b="1" dirty="0">
              <a:latin typeface="Arial" pitchFamily="34" charset="0"/>
              <a:ea typeface="Arial Unicode MS" pitchFamily="34" charset="-128"/>
              <a:cs typeface="Arial" pitchFamily="34" charset="0"/>
            </a:endParaRPr>
          </a:p>
          <a:p>
            <a:pPr lvl="0" fontAlgn="base">
              <a:spcBef>
                <a:spcPct val="0"/>
              </a:spcBef>
              <a:spcAft>
                <a:spcPct val="0"/>
              </a:spcAft>
              <a:buFont typeface="Wingdings" pitchFamily="2" charset="2"/>
              <a:buChar char="v"/>
              <a:tabLst>
                <a:tab pos="1447800" algn="l"/>
              </a:tabLst>
            </a:pPr>
            <a:r>
              <a:rPr lang="en-US" sz="3600" b="1" dirty="0">
                <a:latin typeface="Arial" pitchFamily="34" charset="0"/>
                <a:ea typeface="Arial Unicode MS" pitchFamily="34" charset="-128"/>
                <a:cs typeface="Arial" pitchFamily="34" charset="0"/>
              </a:rPr>
              <a:t>20 Prayer Warriors adopted 20 Atolls each and </a:t>
            </a:r>
            <a:r>
              <a:rPr lang="en-US" sz="3600" b="1" dirty="0" err="1">
                <a:latin typeface="Arial" pitchFamily="34" charset="0"/>
                <a:ea typeface="Arial Unicode MS" pitchFamily="34" charset="-128"/>
                <a:cs typeface="Arial" pitchFamily="34" charset="0"/>
              </a:rPr>
              <a:t>focusedly</a:t>
            </a:r>
            <a:r>
              <a:rPr lang="en-US" sz="3600" b="1" dirty="0">
                <a:latin typeface="Arial" pitchFamily="34" charset="0"/>
                <a:ea typeface="Arial Unicode MS" pitchFamily="34" charset="-128"/>
                <a:cs typeface="Arial" pitchFamily="34" charset="0"/>
              </a:rPr>
              <a:t> pray daily</a:t>
            </a:r>
          </a:p>
          <a:p>
            <a:pPr lvl="0" fontAlgn="base">
              <a:spcBef>
                <a:spcPct val="0"/>
              </a:spcBef>
              <a:spcAft>
                <a:spcPct val="0"/>
              </a:spcAft>
              <a:tabLst>
                <a:tab pos="1447800" algn="l"/>
              </a:tabLst>
            </a:pPr>
            <a:endParaRPr lang="en-US" dirty="0">
              <a:latin typeface="Arial" pitchFamily="34" charset="0"/>
              <a:ea typeface="Arial Unicode MS" pitchFamily="34" charset="-128"/>
              <a:cs typeface="Arial" pitchFamily="34" charset="0"/>
            </a:endParaRPr>
          </a:p>
        </p:txBody>
      </p:sp>
      <p:pic>
        <p:nvPicPr>
          <p:cNvPr id="5" name="~PP40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15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64" y="671691"/>
            <a:ext cx="8715436" cy="6186309"/>
          </a:xfrm>
          <a:prstGeom prst="rect">
            <a:avLst/>
          </a:prstGeom>
        </p:spPr>
        <p:txBody>
          <a:bodyPr wrap="square">
            <a:spAutoFit/>
          </a:bodyPr>
          <a:lstStyle/>
          <a:p>
            <a:pPr lvl="0" algn="ctr" fontAlgn="base">
              <a:spcBef>
                <a:spcPct val="0"/>
              </a:spcBef>
              <a:spcAft>
                <a:spcPct val="0"/>
              </a:spcAft>
              <a:tabLst>
                <a:tab pos="1447800" algn="l"/>
              </a:tabLst>
            </a:pPr>
            <a:r>
              <a:rPr lang="en-US" sz="4000" b="1" dirty="0">
                <a:solidFill>
                  <a:srgbClr val="FF0000"/>
                </a:solidFill>
                <a:latin typeface="Arial" pitchFamily="34" charset="0"/>
                <a:ea typeface="Arial Unicode MS" pitchFamily="34" charset="-128"/>
                <a:cs typeface="Arial" pitchFamily="34" charset="0"/>
              </a:rPr>
              <a:t>PRAYER  WALK</a:t>
            </a:r>
          </a:p>
          <a:p>
            <a:pPr lvl="0" algn="ctr" fontAlgn="base">
              <a:spcBef>
                <a:spcPct val="0"/>
              </a:spcBef>
              <a:spcAft>
                <a:spcPct val="0"/>
              </a:spcAft>
              <a:tabLst>
                <a:tab pos="1447800" algn="l"/>
              </a:tabLst>
            </a:pPr>
            <a:endParaRPr lang="en-US" sz="4000" b="1" dirty="0">
              <a:solidFill>
                <a:srgbClr val="FF0000"/>
              </a:solidFill>
              <a:latin typeface="Arial" pitchFamily="34" charset="0"/>
              <a:ea typeface="Arial Unicode MS" pitchFamily="34" charset="-128"/>
              <a:cs typeface="Arial" pitchFamily="34" charset="0"/>
            </a:endParaRPr>
          </a:p>
          <a:p>
            <a:pPr lvl="0" fontAlgn="base">
              <a:spcBef>
                <a:spcPct val="0"/>
              </a:spcBef>
              <a:spcAft>
                <a:spcPct val="0"/>
              </a:spcAft>
              <a:buFont typeface="Wingdings" pitchFamily="2" charset="2"/>
              <a:buChar char="v"/>
              <a:tabLst>
                <a:tab pos="1447800" algn="l"/>
              </a:tabLst>
            </a:pPr>
            <a:r>
              <a:rPr lang="en-US" sz="4000" b="1" dirty="0">
                <a:latin typeface="Arial" pitchFamily="34" charset="0"/>
                <a:ea typeface="Arial Unicode MS" pitchFamily="34" charset="-128"/>
                <a:cs typeface="Arial" pitchFamily="34" charset="0"/>
              </a:rPr>
              <a:t>God gave me a plan to go to each Atoll and do prayer walk for each Atoll</a:t>
            </a:r>
          </a:p>
          <a:p>
            <a:pPr lvl="0" fontAlgn="base">
              <a:spcBef>
                <a:spcPct val="0"/>
              </a:spcBef>
              <a:spcAft>
                <a:spcPct val="0"/>
              </a:spcAft>
              <a:buFont typeface="Wingdings" pitchFamily="2" charset="2"/>
              <a:buChar char="v"/>
              <a:tabLst>
                <a:tab pos="1447800" algn="l"/>
              </a:tabLst>
            </a:pPr>
            <a:endParaRPr lang="en-US" sz="4000" b="1" dirty="0">
              <a:latin typeface="Arial" pitchFamily="34" charset="0"/>
              <a:ea typeface="Arial Unicode MS" pitchFamily="34" charset="-128"/>
              <a:cs typeface="Arial" pitchFamily="34" charset="0"/>
            </a:endParaRPr>
          </a:p>
          <a:p>
            <a:pPr lvl="0" fontAlgn="base">
              <a:spcBef>
                <a:spcPct val="0"/>
              </a:spcBef>
              <a:spcAft>
                <a:spcPct val="0"/>
              </a:spcAft>
              <a:buFont typeface="Wingdings" pitchFamily="2" charset="2"/>
              <a:buChar char="v"/>
              <a:tabLst>
                <a:tab pos="1447800" algn="l"/>
              </a:tabLst>
            </a:pPr>
            <a:r>
              <a:rPr lang="en-US" sz="4000" b="1" dirty="0">
                <a:latin typeface="Arial" pitchFamily="34" charset="0"/>
                <a:ea typeface="Arial Unicode MS" pitchFamily="34" charset="-128"/>
                <a:cs typeface="Arial" pitchFamily="34" charset="0"/>
              </a:rPr>
              <a:t>I initiated Prayer walk in 4 islands for now. I planned to go all Atolls also</a:t>
            </a:r>
          </a:p>
          <a:p>
            <a:pPr lvl="0" fontAlgn="base">
              <a:spcBef>
                <a:spcPct val="0"/>
              </a:spcBef>
              <a:spcAft>
                <a:spcPct val="0"/>
              </a:spcAft>
              <a:buFont typeface="Wingdings" pitchFamily="2" charset="2"/>
              <a:buChar char="v"/>
              <a:tabLst>
                <a:tab pos="1447800" algn="l"/>
              </a:tabLst>
            </a:pPr>
            <a:endParaRPr lang="en-US" dirty="0">
              <a:latin typeface="Arial" pitchFamily="34" charset="0"/>
              <a:ea typeface="Arial Unicode MS" pitchFamily="34" charset="-128"/>
              <a:cs typeface="Arial" pitchFamily="34" charset="0"/>
            </a:endParaRPr>
          </a:p>
          <a:p>
            <a:pPr lvl="0" fontAlgn="base">
              <a:spcBef>
                <a:spcPct val="0"/>
              </a:spcBef>
              <a:spcAft>
                <a:spcPct val="0"/>
              </a:spcAft>
              <a:tabLst>
                <a:tab pos="1447800" algn="l"/>
              </a:tabLst>
            </a:pPr>
            <a:endParaRPr lang="en-US" dirty="0">
              <a:latin typeface="Arial" pitchFamily="34" charset="0"/>
              <a:ea typeface="Arial Unicode MS" pitchFamily="34" charset="-128"/>
              <a:cs typeface="Arial" pitchFamily="34" charset="0"/>
            </a:endParaRPr>
          </a:p>
        </p:txBody>
      </p:sp>
      <p:pic>
        <p:nvPicPr>
          <p:cNvPr id="5" name="~PP267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14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85786" y="500042"/>
            <a:ext cx="7215238"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Georgia" pitchFamily="18" charset="0"/>
                <a:ea typeface="Times New Roman" pitchFamily="18" charset="0"/>
                <a:cs typeface="Arial" pitchFamily="34" charset="0"/>
              </a:rPr>
              <a:t>Republic of Maldives,</a:t>
            </a:r>
            <a:r>
              <a:rPr kumimoji="0" lang="en-US" sz="2800" b="1" i="0" u="none" strike="noStrike" cap="none" normalizeH="0" dirty="0">
                <a:ln>
                  <a:noFill/>
                </a:ln>
                <a:solidFill>
                  <a:srgbClr val="FF0000"/>
                </a:solidFill>
                <a:effectLst/>
                <a:latin typeface="Georgia" pitchFamily="18" charset="0"/>
                <a:ea typeface="Times New Roman" pitchFamily="18" charset="0"/>
                <a:cs typeface="Arial" pitchFamily="34" charset="0"/>
              </a:rPr>
              <a:t> </a:t>
            </a:r>
            <a:r>
              <a:rPr kumimoji="0" lang="en-US" sz="2800" b="1" i="0" u="none" strike="noStrike" cap="none" normalizeH="0" baseline="0" dirty="0" err="1">
                <a:ln>
                  <a:noFill/>
                </a:ln>
                <a:solidFill>
                  <a:srgbClr val="FF0000"/>
                </a:solidFill>
                <a:effectLst/>
                <a:latin typeface="Georgia" pitchFamily="18" charset="0"/>
                <a:ea typeface="Times New Roman" pitchFamily="18" charset="0"/>
                <a:cs typeface="Arial" pitchFamily="34" charset="0"/>
              </a:rPr>
              <a:t>Maldive</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Arial" pitchFamily="34" charset="0"/>
              </a:rPr>
              <a:t> Islands</a:t>
            </a:r>
            <a:r>
              <a:rPr kumimoji="0" lang="en-US" sz="2800" b="0" i="0" u="none" strike="noStrike" cap="none" normalizeH="0" baseline="0" dirty="0">
                <a:ln>
                  <a:noFill/>
                </a:ln>
                <a:solidFill>
                  <a:srgbClr val="1A1A1A"/>
                </a:solidFill>
                <a:effectLst/>
                <a:latin typeface="Georgia" pitchFamily="18"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1A1A1A"/>
              </a:solidFill>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 Independent island country</a:t>
            </a:r>
            <a:r>
              <a:rPr lang="en-US" sz="2800" b="1" dirty="0">
                <a:solidFill>
                  <a:srgbClr val="000000"/>
                </a:solidFill>
                <a:latin typeface="Georgia" pitchFamily="18" charset="0"/>
                <a:ea typeface="Times New Roman" pitchFamily="18" charset="0"/>
                <a:cs typeface="Arial" pitchFamily="34" charset="0"/>
              </a:rPr>
              <a:t> </a:t>
            </a: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in the north-central </a:t>
            </a:r>
            <a:r>
              <a:rPr kumimoji="0" lang="en-US" sz="2800" b="1" i="0" strike="noStrike" cap="none" normalizeH="0" baseline="0" dirty="0">
                <a:ln>
                  <a:noFill/>
                </a:ln>
                <a:effectLst/>
                <a:latin typeface="Georgia" pitchFamily="18" charset="0"/>
                <a:ea typeface="Times New Roman" pitchFamily="18" charset="0"/>
                <a:cs typeface="Arial" pitchFamily="34" charset="0"/>
              </a:rPr>
              <a:t>Indian Ocean.</a:t>
            </a:r>
          </a:p>
          <a:p>
            <a:pPr marL="0" marR="0" lvl="0" indent="0" algn="l" defTabSz="914400" rtl="0" eaLnBrk="1" fontAlgn="base" latinLnBrk="0" hangingPunct="1">
              <a:lnSpc>
                <a:spcPct val="100000"/>
              </a:lnSpc>
              <a:spcBef>
                <a:spcPct val="0"/>
              </a:spcBef>
              <a:spcAft>
                <a:spcPct val="0"/>
              </a:spcAft>
              <a:buClrTx/>
              <a:buSzTx/>
              <a:tabLst/>
            </a:pPr>
            <a:endParaRPr kumimoji="0" lang="en-US" sz="2800" b="1" i="0" strike="noStrike" cap="none" normalizeH="0" baseline="0" dirty="0">
              <a:ln>
                <a:noFill/>
              </a:ln>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It consists of a chain of about </a:t>
            </a:r>
            <a:r>
              <a:rPr kumimoji="0" lang="en-US" sz="2800" b="1" i="0" strike="noStrike" cap="none" normalizeH="0" baseline="0" dirty="0">
                <a:ln>
                  <a:noFill/>
                </a:ln>
                <a:solidFill>
                  <a:srgbClr val="FF0000"/>
                </a:solidFill>
                <a:effectLst/>
                <a:latin typeface="Georgia" pitchFamily="18" charset="0"/>
                <a:ea typeface="Times New Roman" pitchFamily="18" charset="0"/>
                <a:cs typeface="Arial" pitchFamily="34" charset="0"/>
              </a:rPr>
              <a:t>1,200</a:t>
            </a: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 small coral islands and       	sandbanks (some </a:t>
            </a:r>
            <a:r>
              <a:rPr kumimoji="0" lang="en-US" sz="2800" b="1" i="0" strike="noStrike" cap="none" normalizeH="0" baseline="0" dirty="0">
                <a:ln>
                  <a:noFill/>
                </a:ln>
                <a:solidFill>
                  <a:srgbClr val="FF0000"/>
                </a:solidFill>
                <a:effectLst/>
                <a:latin typeface="Georgia" pitchFamily="18" charset="0"/>
                <a:ea typeface="Times New Roman" pitchFamily="18" charset="0"/>
                <a:cs typeface="Arial" pitchFamily="34" charset="0"/>
              </a:rPr>
              <a:t>200</a:t>
            </a: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 of which are </a:t>
            </a:r>
            <a:r>
              <a:rPr kumimoji="0" lang="en-US" sz="2800" b="1" i="0" strike="noStrike" cap="none" normalizeH="0" baseline="0" dirty="0">
                <a:ln>
                  <a:noFill/>
                </a:ln>
                <a:solidFill>
                  <a:srgbClr val="FF0000"/>
                </a:solidFill>
                <a:effectLst/>
                <a:latin typeface="Georgia" pitchFamily="18" charset="0"/>
                <a:ea typeface="Times New Roman" pitchFamily="18" charset="0"/>
                <a:cs typeface="Arial" pitchFamily="34" charset="0"/>
              </a:rPr>
              <a:t>inhabited</a:t>
            </a: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pPr>
            <a:endPar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lang="en-US" sz="2800" b="1" dirty="0">
                <a:solidFill>
                  <a:srgbClr val="000000"/>
                </a:solidFill>
                <a:latin typeface="Georgia" pitchFamily="18" charset="0"/>
                <a:ea typeface="Times New Roman" pitchFamily="18" charset="0"/>
                <a:cs typeface="Arial" pitchFamily="34" charset="0"/>
              </a:rPr>
              <a:t>G</a:t>
            </a: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rouped in </a:t>
            </a:r>
            <a:r>
              <a:rPr kumimoji="0" lang="en-US" sz="2800" b="1" i="0" strike="noStrike" cap="none" normalizeH="0" baseline="0" dirty="0">
                <a:ln>
                  <a:noFill/>
                </a:ln>
                <a:solidFill>
                  <a:srgbClr val="FF0000"/>
                </a:solidFill>
                <a:effectLst/>
                <a:latin typeface="Georgia" pitchFamily="18" charset="0"/>
                <a:ea typeface="Times New Roman" pitchFamily="18" charset="0"/>
                <a:cs typeface="Arial" pitchFamily="34" charset="0"/>
              </a:rPr>
              <a:t>CLUSTERS</a:t>
            </a: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 or </a:t>
            </a:r>
            <a:r>
              <a:rPr kumimoji="0" lang="en-US" sz="2800" b="1" i="0" strike="noStrike" cap="none" normalizeH="0" baseline="0" dirty="0">
                <a:ln>
                  <a:noFill/>
                </a:ln>
                <a:solidFill>
                  <a:srgbClr val="FF0000"/>
                </a:solidFill>
                <a:effectLst/>
                <a:latin typeface="Georgia" pitchFamily="18" charset="0"/>
                <a:ea typeface="Times New Roman" pitchFamily="18" charset="0"/>
                <a:cs typeface="Arial" pitchFamily="34" charset="0"/>
              </a:rPr>
              <a:t>ATOLLS</a:t>
            </a:r>
            <a:r>
              <a:rPr kumimoji="0" lang="en-US" sz="2800" b="1" i="0" strike="noStrike" cap="none" normalizeH="0" baseline="0" dirty="0">
                <a:ln>
                  <a:noFill/>
                </a:ln>
                <a:solidFill>
                  <a:srgbClr val="000000"/>
                </a:solidFill>
                <a:effectLst/>
                <a:latin typeface="Georgia" pitchFamily="18" charset="0"/>
                <a:ea typeface="Times New Roman" pitchFamily="18" charset="0"/>
                <a:cs typeface="Arial" pitchFamily="34" charset="0"/>
              </a:rPr>
              <a:t>.  ( Atoll</a:t>
            </a:r>
            <a:r>
              <a:rPr kumimoji="0" lang="en-US" sz="2800" b="1" i="0" strike="noStrike" cap="none" normalizeH="0" dirty="0">
                <a:ln>
                  <a:noFill/>
                </a:ln>
                <a:solidFill>
                  <a:srgbClr val="000000"/>
                </a:solidFill>
                <a:effectLst/>
                <a:latin typeface="Georgia" pitchFamily="18" charset="0"/>
                <a:ea typeface="Times New Roman" pitchFamily="18" charset="0"/>
                <a:cs typeface="Arial" pitchFamily="34" charset="0"/>
              </a:rPr>
              <a:t> means  States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endParaRPr lang="en-US" sz="1600" b="1" baseline="0" dirty="0">
              <a:solidFill>
                <a:srgbClr val="000000"/>
              </a:solidFill>
              <a:latin typeface="Georg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800" b="1" i="0" strike="noStrike" cap="none" normalizeH="0" baseline="0" dirty="0">
              <a:ln>
                <a:noFill/>
              </a:ln>
              <a:solidFill>
                <a:srgbClr val="000000"/>
              </a:solidFill>
              <a:effectLst/>
              <a:latin typeface="Arial" pitchFamily="34" charset="0"/>
              <a:cs typeface="Arial" pitchFamily="34" charset="0"/>
            </a:endParaRPr>
          </a:p>
        </p:txBody>
      </p:sp>
      <p:pic>
        <p:nvPicPr>
          <p:cNvPr id="7" name="~PP130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31378">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P355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
        <p:nvSpPr>
          <p:cNvPr id="7" name="TextBox 6"/>
          <p:cNvSpPr txBox="1"/>
          <p:nvPr/>
        </p:nvSpPr>
        <p:spPr>
          <a:xfrm>
            <a:off x="857224" y="2428868"/>
            <a:ext cx="6858048" cy="1569660"/>
          </a:xfrm>
          <a:prstGeom prst="rect">
            <a:avLst/>
          </a:prstGeom>
          <a:noFill/>
        </p:spPr>
        <p:txBody>
          <a:bodyPr wrap="square" rtlCol="0">
            <a:spAutoFit/>
          </a:bodyPr>
          <a:lstStyle/>
          <a:p>
            <a:pPr algn="just"/>
            <a:r>
              <a:rPr lang="en-IN" sz="3200" b="1" dirty="0"/>
              <a:t>By God’s  grace, ministry of five month  gospel sharing  and follow up one Maldivian baptized</a:t>
            </a:r>
            <a:endParaRPr lang="en-US" sz="3200" b="1" dirty="0"/>
          </a:p>
        </p:txBody>
      </p:sp>
    </p:spTree>
  </p:cSld>
  <p:clrMapOvr>
    <a:masterClrMapping/>
  </p:clrMapOvr>
  <p:transition advTm="4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45"/>
            <a:ext cx="8229600" cy="1785950"/>
          </a:xfrm>
        </p:spPr>
        <p:txBody>
          <a:bodyPr/>
          <a:lstStyle/>
          <a:p>
            <a:pPr>
              <a:buNone/>
            </a:pPr>
            <a:r>
              <a:rPr lang="en-IN" dirty="0"/>
              <a:t> 		</a:t>
            </a:r>
            <a:r>
              <a:rPr lang="en-IN" sz="9600" b="1" dirty="0"/>
              <a:t>THANK YOU</a:t>
            </a:r>
            <a:endParaRPr lang="en-US" sz="9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928794" y="0"/>
            <a:ext cx="4857784"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1142984"/>
            <a:ext cx="7715304" cy="5632311"/>
          </a:xfrm>
          <a:prstGeom prst="rect">
            <a:avLst/>
          </a:prstGeom>
        </p:spPr>
        <p:txBody>
          <a:bodyPr wrap="square">
            <a:spAutoFit/>
          </a:bodyPr>
          <a:lstStyle/>
          <a:p>
            <a:pPr fontAlgn="base">
              <a:spcBef>
                <a:spcPct val="0"/>
              </a:spcBef>
              <a:spcAft>
                <a:spcPct val="0"/>
              </a:spcAft>
              <a:buFont typeface="Wingdings" pitchFamily="2" charset="2"/>
              <a:buChar char="v"/>
            </a:pPr>
            <a:r>
              <a:rPr lang="en-US" sz="3600" b="1" dirty="0"/>
              <a:t>The islands extend more than 510 miles (820 km) from north to south and 80 miles (130 km) from east to west.</a:t>
            </a:r>
          </a:p>
          <a:p>
            <a:pPr fontAlgn="base">
              <a:spcBef>
                <a:spcPct val="0"/>
              </a:spcBef>
              <a:spcAft>
                <a:spcPct val="0"/>
              </a:spcAft>
            </a:pPr>
            <a:endParaRPr lang="en-US" sz="3600" b="1" dirty="0"/>
          </a:p>
          <a:p>
            <a:pPr fontAlgn="base">
              <a:spcBef>
                <a:spcPct val="0"/>
              </a:spcBef>
              <a:spcAft>
                <a:spcPct val="0"/>
              </a:spcAft>
              <a:buFont typeface="Wingdings" pitchFamily="2" charset="2"/>
              <a:buChar char="v"/>
            </a:pPr>
            <a:r>
              <a:rPr lang="en-US" sz="3600" b="1" dirty="0"/>
              <a:t>The northernmost atoll is about 370 miles (600 km) south-southwest of the Indian mainland, and the central area, including the capital island of Male’ , is about 400 miles (645 km) southwest of Sri Lanka</a:t>
            </a:r>
          </a:p>
        </p:txBody>
      </p:sp>
      <p:pic>
        <p:nvPicPr>
          <p:cNvPr id="5" name="~PP1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27328">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714348" y="357166"/>
            <a:ext cx="792961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The Maldives Islands are </a:t>
            </a:r>
            <a:r>
              <a:rPr kumimoji="0" lang="en-US" sz="2800" b="1" i="0" strike="noStrike" cap="none" normalizeH="0" baseline="0" dirty="0">
                <a:ln>
                  <a:noFill/>
                </a:ln>
                <a:solidFill>
                  <a:srgbClr val="FF0000"/>
                </a:solidFill>
                <a:effectLst/>
                <a:latin typeface="Georgia" pitchFamily="18" charset="0"/>
                <a:ea typeface="Times New Roman" pitchFamily="18" charset="0"/>
                <a:cs typeface="Segoe UI" pitchFamily="34" charset="0"/>
              </a:rPr>
              <a:t>submerged ancient volcanic mountain range</a:t>
            </a: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a:solidFill>
                <a:srgbClr val="1A1A1A"/>
              </a:solidFill>
              <a:latin typeface="Georgia" pitchFamily="18" charset="0"/>
              <a:ea typeface="Times New Roman" pitchFamily="18" charset="0"/>
              <a:cs typeface="Segoe U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low-lying, none rising to more </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than 6 feet (1.8 </a:t>
            </a:r>
            <a:r>
              <a:rPr kumimoji="0" lang="en-US" sz="2800" b="1" i="0" u="none" strike="noStrike" cap="none" normalizeH="0" baseline="0" dirty="0" err="1">
                <a:ln>
                  <a:noFill/>
                </a:ln>
                <a:solidFill>
                  <a:srgbClr val="FF0000"/>
                </a:solidFill>
                <a:effectLst/>
                <a:latin typeface="Georgia" pitchFamily="18" charset="0"/>
                <a:ea typeface="Times New Roman" pitchFamily="18" charset="0"/>
                <a:cs typeface="Segoe UI" pitchFamily="34" charset="0"/>
              </a:rPr>
              <a:t>metres</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 above sea level</a:t>
            </a: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a:solidFill>
                <a:srgbClr val="1A1A1A"/>
              </a:solidFill>
              <a:latin typeface="Georgia" pitchFamily="18" charset="0"/>
              <a:ea typeface="Times New Roman" pitchFamily="18" charset="0"/>
              <a:cs typeface="Segoe U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The average annual </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temperature</a:t>
            </a: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varies from </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76 to 86 °F (24 to 30 °C)</a:t>
            </a: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dirty="0">
              <a:solidFill>
                <a:srgbClr val="1A1A1A"/>
              </a:solidFill>
              <a:latin typeface="Georgia" pitchFamily="18" charset="0"/>
              <a:ea typeface="Times New Roman" pitchFamily="18" charset="0"/>
              <a:cs typeface="Segoe U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Rainfall</a:t>
            </a: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averages about </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84 inches (2,130 mm) per year</a:t>
            </a:r>
            <a:r>
              <a:rPr kumimoji="0" lang="en-US" sz="28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a:t>
            </a:r>
            <a:endParaRPr kumimoji="0" lang="en-US" sz="2800" b="1" i="0" u="none" strike="noStrike" cap="none" normalizeH="0" baseline="0" dirty="0">
              <a:ln>
                <a:noFill/>
              </a:ln>
              <a:solidFill>
                <a:schemeClr val="tx1"/>
              </a:solidFill>
              <a:effectLst/>
              <a:latin typeface="Arial" pitchFamily="34" charset="0"/>
              <a:cs typeface="Arial" pitchFamily="34" charset="0"/>
            </a:endParaRPr>
          </a:p>
        </p:txBody>
      </p:sp>
      <p:pic>
        <p:nvPicPr>
          <p:cNvPr id="5" name="~PP206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22248">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571472" y="571480"/>
            <a:ext cx="814393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Segoe UI" pitchFamily="34" charset="0"/>
                <a:ea typeface="Times New Roman" pitchFamily="18" charset="0"/>
                <a:cs typeface="Segoe UI" pitchFamily="34" charset="0"/>
              </a:rPr>
              <a:t>Physical features of Maldives</a:t>
            </a:r>
            <a:endParaRPr kumimoji="0" lang="en-US" sz="28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People</a:t>
            </a:r>
            <a:endParaRPr kumimoji="0" lang="en-US" sz="28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1" i="0" u="none" strike="noStrike" cap="none" normalizeH="0" baseline="0" dirty="0">
                <a:ln>
                  <a:noFill/>
                </a:ln>
                <a:solidFill>
                  <a:srgbClr val="000000"/>
                </a:solidFill>
                <a:effectLst/>
                <a:latin typeface="Georgia" pitchFamily="18" charset="0"/>
                <a:ea typeface="Times New Roman" pitchFamily="18" charset="0"/>
                <a:cs typeface="Segoe UI" pitchFamily="34" charset="0"/>
              </a:rPr>
              <a:t>The population of Maldives belongs almost entirely to the </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Maldivian ethnic group</a:t>
            </a:r>
            <a:r>
              <a:rPr lang="en-US" sz="2800" b="1" dirty="0">
                <a:solidFill>
                  <a:srgbClr val="000000"/>
                </a:solidFill>
                <a:latin typeface="Georgia" pitchFamily="18" charset="0"/>
                <a:ea typeface="Times New Roman" pitchFamily="18" charset="0"/>
                <a:cs typeface="Segoe UI" pitchFamily="34" charset="0"/>
              </a:rPr>
              <a:t>.</a:t>
            </a:r>
            <a:endParaRPr kumimoji="0" lang="en-US" sz="2800" b="1" i="0" u="none" strike="noStrike" cap="none" normalizeH="0" baseline="0" dirty="0">
              <a:ln>
                <a:noFill/>
              </a:ln>
              <a:solidFill>
                <a:srgbClr val="000000"/>
              </a:solidFill>
              <a:effectLst/>
              <a:latin typeface="Georgia" pitchFamily="18"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800" b="1" i="0" u="none" strike="noStrike" cap="none" normalizeH="0" baseline="0" dirty="0">
              <a:ln>
                <a:noFill/>
              </a:ln>
              <a:solidFill>
                <a:srgbClr val="000000"/>
              </a:solidFill>
              <a:effectLst/>
              <a:latin typeface="Georgia" pitchFamily="18"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1" i="0" u="none" strike="noStrike" cap="none" normalizeH="0" baseline="0" dirty="0">
                <a:ln>
                  <a:noFill/>
                </a:ln>
                <a:solidFill>
                  <a:srgbClr val="000000"/>
                </a:solidFill>
                <a:effectLst/>
                <a:latin typeface="Georgia" pitchFamily="18" charset="0"/>
                <a:ea typeface="Times New Roman" pitchFamily="18" charset="0"/>
                <a:cs typeface="Segoe UI" pitchFamily="34" charset="0"/>
              </a:rPr>
              <a:t>The first settlers, it is generally believed, </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were Tamil and Sinhalese peoples </a:t>
            </a:r>
            <a:r>
              <a:rPr kumimoji="0" lang="en-US" sz="2800" b="1" i="0" u="none" strike="noStrike" cap="none" normalizeH="0" baseline="0" dirty="0">
                <a:ln>
                  <a:noFill/>
                </a:ln>
                <a:solidFill>
                  <a:srgbClr val="000000"/>
                </a:solidFill>
                <a:effectLst/>
                <a:latin typeface="Georgia" pitchFamily="18" charset="0"/>
                <a:ea typeface="Times New Roman" pitchFamily="18" charset="0"/>
                <a:cs typeface="Segoe UI" pitchFamily="34" charset="0"/>
              </a:rPr>
              <a:t>from southern India and Sri Lanka.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1" i="0" u="none" strike="noStrike" cap="none" normalizeH="0" baseline="0" dirty="0">
                <a:ln>
                  <a:noFill/>
                </a:ln>
                <a:solidFill>
                  <a:srgbClr val="000000"/>
                </a:solidFill>
                <a:effectLst/>
                <a:latin typeface="Georgia" pitchFamily="18" charset="0"/>
                <a:ea typeface="Times New Roman" pitchFamily="18" charset="0"/>
                <a:cs typeface="Segoe UI" pitchFamily="34" charset="0"/>
              </a:rPr>
              <a:t>The official language is an </a:t>
            </a:r>
            <a:r>
              <a:rPr kumimoji="0" lang="en-US" sz="28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Indo-European language called Dhivehi </a:t>
            </a:r>
            <a:r>
              <a:rPr kumimoji="0" lang="en-US" sz="2800" b="1" i="0" u="none" strike="noStrike" cap="none" normalizeH="0" baseline="0" dirty="0">
                <a:ln>
                  <a:noFill/>
                </a:ln>
                <a:solidFill>
                  <a:srgbClr val="000000"/>
                </a:solidFill>
                <a:effectLst/>
                <a:latin typeface="Georgia" pitchFamily="18" charset="0"/>
                <a:ea typeface="Times New Roman" pitchFamily="18" charset="0"/>
                <a:cs typeface="Segoe UI" pitchFamily="34" charset="0"/>
              </a:rPr>
              <a:t>(or Maldivian); Arabic, Hindi, and English are also spoken</a:t>
            </a:r>
            <a:r>
              <a:rPr kumimoji="0" lang="en-US" sz="3600" b="1" i="0" u="none" strike="noStrike" cap="none" normalizeH="0" baseline="0" dirty="0">
                <a:ln>
                  <a:noFill/>
                </a:ln>
                <a:solidFill>
                  <a:srgbClr val="000000"/>
                </a:solidFill>
                <a:effectLst/>
                <a:latin typeface="Georgia" pitchFamily="18" charset="0"/>
                <a:ea typeface="Times New Roman" pitchFamily="18" charset="0"/>
                <a:cs typeface="Segoe UI" pitchFamily="34" charset="0"/>
              </a:rPr>
              <a:t>. </a:t>
            </a:r>
            <a:r>
              <a:rPr kumimoji="0" lang="en-US" sz="36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Islam is the state religion</a:t>
            </a:r>
            <a:r>
              <a:rPr kumimoji="0" lang="en-US" sz="3600" b="1" i="0" u="none" strike="noStrike" cap="none" normalizeH="0" baseline="0" dirty="0">
                <a:ln>
                  <a:noFill/>
                </a:ln>
                <a:solidFill>
                  <a:srgbClr val="000000"/>
                </a:solidFill>
                <a:effectLst/>
                <a:latin typeface="Georgia" pitchFamily="18" charset="0"/>
                <a:ea typeface="Times New Roman" pitchFamily="18" charset="0"/>
                <a:cs typeface="Segoe UI" pitchFamily="34" charset="0"/>
              </a:rPr>
              <a:t>.</a:t>
            </a:r>
            <a:endParaRPr kumimoji="0" lang="en-US" sz="3600" b="1" i="0" u="none" strike="noStrike" cap="none" normalizeH="0" baseline="0" dirty="0">
              <a:ln>
                <a:noFill/>
              </a:ln>
              <a:solidFill>
                <a:srgbClr val="000000"/>
              </a:solidFill>
              <a:effectLst/>
              <a:latin typeface="Arial" pitchFamily="34" charset="0"/>
              <a:cs typeface="Arial" pitchFamily="34" charset="0"/>
            </a:endParaRPr>
          </a:p>
        </p:txBody>
      </p:sp>
      <p:pic>
        <p:nvPicPr>
          <p:cNvPr id="5" name="~PP48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2694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85720" y="0"/>
            <a:ext cx="850112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a:ln>
                  <a:noFill/>
                </a:ln>
                <a:solidFill>
                  <a:srgbClr val="FF0000"/>
                </a:solidFill>
                <a:effectLst/>
                <a:latin typeface="Georgia" pitchFamily="18" charset="0"/>
                <a:ea typeface="Times New Roman" pitchFamily="18" charset="0"/>
                <a:cs typeface="Segoe UI" pitchFamily="34" charset="0"/>
              </a:rPr>
              <a:t>Economy</a:t>
            </a:r>
            <a:endParaRPr kumimoji="0" lang="en-US" sz="320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200" i="0" u="none" strike="noStrike" cap="none" normalizeH="0" baseline="0" dirty="0">
                <a:ln>
                  <a:noFill/>
                </a:ln>
                <a:solidFill>
                  <a:srgbClr val="1A1A1A"/>
                </a:solidFill>
                <a:effectLst/>
                <a:latin typeface="Georgia" pitchFamily="18" charset="0"/>
                <a:ea typeface="Times New Roman" pitchFamily="18" charset="0"/>
                <a:cs typeface="Segoe UI" pitchFamily="34" charset="0"/>
              </a:rPr>
              <a:t>. </a:t>
            </a:r>
            <a:r>
              <a:rPr kumimoji="0" lang="en-US" sz="32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Annual growth of </a:t>
            </a:r>
            <a:r>
              <a:rPr kumimoji="0" lang="en-US" sz="32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gross domestic product(GDP)</a:t>
            </a:r>
            <a:r>
              <a:rPr kumimoji="0" lang="en-US" sz="32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has been high, averaging about </a:t>
            </a:r>
            <a:r>
              <a:rPr kumimoji="0" lang="en-US" sz="32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6 percent </a:t>
            </a:r>
            <a:r>
              <a:rPr kumimoji="0" lang="en-US" sz="32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in the 2010s,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lang="en-IN" sz="3200" b="1" dirty="0">
              <a:solidFill>
                <a:srgbClr val="1A1A1A"/>
              </a:solidFill>
              <a:latin typeface="Georgia" pitchFamily="18"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3200" b="1" i="0" u="none" strike="noStrike" cap="none" normalizeH="0" baseline="0" dirty="0">
              <a:ln>
                <a:noFill/>
              </a:ln>
              <a:solidFill>
                <a:srgbClr val="1A1A1A"/>
              </a:solidFill>
              <a:effectLst/>
              <a:latin typeface="Georgia" pitchFamily="18" charset="0"/>
              <a:ea typeface="Times New Roman" pitchFamily="18"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2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The economy is based on </a:t>
            </a:r>
            <a:r>
              <a:rPr kumimoji="0" lang="en-US" sz="3200" b="1" i="0" u="none" strike="noStrike" cap="none" normalizeH="0" baseline="0" dirty="0">
                <a:ln>
                  <a:noFill/>
                </a:ln>
                <a:solidFill>
                  <a:srgbClr val="FF0000"/>
                </a:solidFill>
                <a:effectLst/>
                <a:latin typeface="Georgia" pitchFamily="18" charset="0"/>
                <a:ea typeface="Times New Roman" pitchFamily="18" charset="0"/>
                <a:cs typeface="Segoe UI" pitchFamily="34" charset="0"/>
              </a:rPr>
              <a:t>tourism, fishing, boatbuilding, and boat repairing</a:t>
            </a:r>
            <a:r>
              <a:rPr kumimoji="0" lang="en-US" sz="3200" b="1" i="0" u="none" strike="noStrike" cap="none" normalizeH="0" baseline="0" dirty="0">
                <a:ln>
                  <a:noFill/>
                </a:ln>
                <a:solidFill>
                  <a:srgbClr val="1A1A1A"/>
                </a:solidFill>
                <a:effectLst/>
                <a:latin typeface="Georgia" pitchFamily="18" charset="0"/>
                <a:ea typeface="Times New Roman" pitchFamily="18" charset="0"/>
                <a:cs typeface="Segoe UI" pitchFamily="34" charset="0"/>
              </a:rPr>
              <a:t>, with the tourism sector driving the rapid growth</a:t>
            </a:r>
            <a:r>
              <a:rPr kumimoji="0" lang="en-US" sz="3200" i="0" u="none" strike="noStrike" cap="none" normalizeH="0" baseline="0" dirty="0">
                <a:ln>
                  <a:noFill/>
                </a:ln>
                <a:solidFill>
                  <a:srgbClr val="1A1A1A"/>
                </a:solidFill>
                <a:effectLst/>
                <a:latin typeface="Georgia" pitchFamily="18" charset="0"/>
                <a:ea typeface="Times New Roman" pitchFamily="18" charset="0"/>
                <a:cs typeface="Segoe UI" pitchFamily="34" charset="0"/>
              </a:rPr>
              <a:t>.</a:t>
            </a:r>
            <a:endParaRPr kumimoji="0" lang="en-US" sz="3200" i="0" u="none" strike="noStrike" cap="none" normalizeH="0" baseline="0" dirty="0">
              <a:ln>
                <a:noFill/>
              </a:ln>
              <a:solidFill>
                <a:schemeClr val="tx1"/>
              </a:solidFill>
              <a:effectLst/>
              <a:latin typeface="Arial" pitchFamily="34" charset="0"/>
              <a:cs typeface="Arial" pitchFamily="34" charset="0"/>
            </a:endParaRPr>
          </a:p>
        </p:txBody>
      </p:sp>
      <p:pic>
        <p:nvPicPr>
          <p:cNvPr id="5" name="~PP89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24128">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14282" y="1285860"/>
            <a:ext cx="878684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4000" dirty="0">
                <a:solidFill>
                  <a:srgbClr val="FF0000"/>
                </a:solidFill>
                <a:latin typeface="Georgia" pitchFamily="18" charset="0"/>
                <a:ea typeface="Times New Roman" pitchFamily="18" charset="0"/>
                <a:cs typeface="Segoe UI" pitchFamily="34" charset="0"/>
              </a:rPr>
              <a:t>T</a:t>
            </a:r>
            <a:r>
              <a:rPr kumimoji="0" lang="en-US" sz="4000" b="0" i="0" u="none" strike="noStrike" cap="none" normalizeH="0" baseline="0" dirty="0">
                <a:ln>
                  <a:noFill/>
                </a:ln>
                <a:solidFill>
                  <a:srgbClr val="FF0000"/>
                </a:solidFill>
                <a:effectLst/>
                <a:latin typeface="Georgia" pitchFamily="18" charset="0"/>
                <a:ea typeface="Times New Roman" pitchFamily="18" charset="0"/>
                <a:cs typeface="Segoe UI" pitchFamily="34" charset="0"/>
              </a:rPr>
              <a:t>sunami</a:t>
            </a:r>
          </a:p>
          <a:p>
            <a:pPr marL="0" marR="0" lvl="0" indent="0" algn="l" defTabSz="914400" rtl="0" eaLnBrk="1" fontAlgn="base" latinLnBrk="0" hangingPunct="1">
              <a:lnSpc>
                <a:spcPct val="100000"/>
              </a:lnSpc>
              <a:spcBef>
                <a:spcPct val="0"/>
              </a:spcBef>
              <a:spcAft>
                <a:spcPct val="0"/>
              </a:spcAft>
              <a:buClrTx/>
              <a:buSzTx/>
              <a:buFontTx/>
              <a:buNone/>
              <a:tabLst/>
            </a:pPr>
            <a:endParaRPr lang="en-US" sz="4000" dirty="0">
              <a:solidFill>
                <a:srgbClr val="1A1A1A"/>
              </a:solidFill>
              <a:latin typeface="Georgia" pitchFamily="18" charset="0"/>
              <a:ea typeface="Times New Roman" pitchFamily="18" charset="0"/>
              <a:cs typeface="Segoe U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1A1A1A"/>
                </a:solidFill>
                <a:effectLst/>
                <a:latin typeface="Georgia" pitchFamily="18" charset="0"/>
                <a:ea typeface="Times New Roman" pitchFamily="18" charset="0"/>
                <a:cs typeface="Segoe UI" pitchFamily="34" charset="0"/>
              </a:rPr>
              <a:t>In </a:t>
            </a:r>
            <a:r>
              <a:rPr kumimoji="0" lang="en-US" sz="4000" b="0" i="0" u="none" strike="noStrike" cap="none" normalizeH="0" baseline="0" dirty="0">
                <a:ln>
                  <a:noFill/>
                </a:ln>
                <a:solidFill>
                  <a:srgbClr val="FF0000"/>
                </a:solidFill>
                <a:effectLst/>
                <a:latin typeface="Georgia" pitchFamily="18" charset="0"/>
                <a:ea typeface="Times New Roman" pitchFamily="18" charset="0"/>
                <a:cs typeface="Segoe UI" pitchFamily="34" charset="0"/>
              </a:rPr>
              <a:t>December 2004 </a:t>
            </a:r>
            <a:r>
              <a:rPr kumimoji="0" lang="en-US" sz="4000" b="0" i="0" u="none" strike="noStrike" cap="none" normalizeH="0" baseline="0" dirty="0">
                <a:ln>
                  <a:noFill/>
                </a:ln>
                <a:effectLst/>
                <a:latin typeface="Georgia" pitchFamily="18" charset="0"/>
                <a:ea typeface="Times New Roman" pitchFamily="18" charset="0"/>
                <a:cs typeface="Segoe UI" pitchFamily="34" charset="0"/>
              </a:rPr>
              <a:t>the Maldives was damaged by a large tsunami caused by a massive earthquake in the Indian Ocean off Indonesia</a:t>
            </a:r>
            <a:r>
              <a:rPr kumimoji="0" lang="en-US" sz="4000" b="0" i="0" u="none" strike="noStrike" cap="none" normalizeH="0" baseline="0" dirty="0">
                <a:ln>
                  <a:noFill/>
                </a:ln>
                <a:solidFill>
                  <a:srgbClr val="1A1A1A"/>
                </a:solidFill>
                <a:effectLst/>
                <a:latin typeface="Georgia" pitchFamily="18" charset="0"/>
                <a:ea typeface="Times New Roman" pitchFamily="18" charset="0"/>
                <a:cs typeface="Segoe UI" pitchFamily="34" charset="0"/>
              </a:rPr>
              <a:t>. </a:t>
            </a:r>
            <a:r>
              <a:rPr kumimoji="0" lang="en-US" sz="4000" b="0" i="0" u="none" strike="noStrike" cap="none" normalizeH="0" baseline="0" dirty="0">
                <a:ln>
                  <a:noFill/>
                </a:ln>
                <a:solidFill>
                  <a:srgbClr val="FF0000"/>
                </a:solidFill>
                <a:effectLst/>
                <a:latin typeface="Georgia" pitchFamily="18" charset="0"/>
                <a:ea typeface="Times New Roman" pitchFamily="18" charset="0"/>
                <a:cs typeface="Segoe UI" pitchFamily="34" charset="0"/>
              </a:rPr>
              <a:t>Scores of people were killed, and much property was damaged</a:t>
            </a:r>
            <a:r>
              <a:rPr kumimoji="0" lang="en-US" sz="4000" b="0" i="0" u="none" strike="noStrike" cap="none" normalizeH="0" baseline="0" dirty="0">
                <a:ln>
                  <a:noFill/>
                </a:ln>
                <a:solidFill>
                  <a:srgbClr val="1A1A1A"/>
                </a:solidFill>
                <a:effectLst/>
                <a:latin typeface="Georgia" pitchFamily="18" charset="0"/>
                <a:ea typeface="Times New Roman" pitchFamily="18" charset="0"/>
                <a:cs typeface="Segoe UI" pitchFamily="34" charset="0"/>
              </a:rPr>
              <a: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pic>
        <p:nvPicPr>
          <p:cNvPr id="5" name="~PP294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04263" y="6418263"/>
            <a:ext cx="244475" cy="244475"/>
          </a:xfrm>
          <a:prstGeom prst="rect">
            <a:avLst/>
          </a:prstGeom>
        </p:spPr>
      </p:pic>
    </p:spTree>
  </p:cSld>
  <p:clrMapOvr>
    <a:masterClrMapping/>
  </p:clrMapOvr>
  <p:transition advTm="16278">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0"/>
            <a:ext cx="8429684" cy="6555641"/>
          </a:xfrm>
          <a:prstGeom prst="rect">
            <a:avLst/>
          </a:prstGeom>
        </p:spPr>
        <p:txBody>
          <a:bodyPr wrap="square">
            <a:spAutoFit/>
          </a:bodyPr>
          <a:lstStyle/>
          <a:p>
            <a:pPr lvl="0" eaLnBrk="0" fontAlgn="base" hangingPunct="0">
              <a:spcBef>
                <a:spcPct val="0"/>
              </a:spcBef>
              <a:spcAft>
                <a:spcPct val="0"/>
              </a:spcAft>
              <a:buFont typeface="Wingdings" pitchFamily="2" charset="2"/>
              <a:buChar char="q"/>
            </a:pPr>
            <a:r>
              <a:rPr lang="en-US" sz="2800" b="1" dirty="0">
                <a:solidFill>
                  <a:srgbClr val="FF0000"/>
                </a:solidFill>
                <a:latin typeface="Georgia" pitchFamily="18" charset="0"/>
                <a:ea typeface="Times New Roman" pitchFamily="18" charset="0"/>
                <a:cs typeface="Segoe UI" pitchFamily="34" charset="0"/>
              </a:rPr>
              <a:t>The Portuguese forcibly established themselves in Male from 1558 until their expulsion in 1573</a:t>
            </a:r>
            <a:r>
              <a:rPr lang="en-US" sz="2800" b="1" dirty="0">
                <a:solidFill>
                  <a:srgbClr val="1A1A1A"/>
                </a:solidFill>
                <a:latin typeface="Georgia" pitchFamily="18" charset="0"/>
                <a:ea typeface="Times New Roman" pitchFamily="18" charset="0"/>
                <a:cs typeface="Segoe UI" pitchFamily="34" charset="0"/>
              </a:rPr>
              <a:t>. </a:t>
            </a:r>
          </a:p>
          <a:p>
            <a:pPr lvl="0" eaLnBrk="0" fontAlgn="base" hangingPunct="0">
              <a:spcBef>
                <a:spcPct val="0"/>
              </a:spcBef>
              <a:spcAft>
                <a:spcPct val="0"/>
              </a:spcAft>
              <a:buFont typeface="Wingdings" pitchFamily="2" charset="2"/>
              <a:buChar char="q"/>
            </a:pPr>
            <a:endParaRPr lang="en-US" sz="2800" b="1" dirty="0">
              <a:solidFill>
                <a:srgbClr val="1A1A1A"/>
              </a:solidFill>
              <a:latin typeface="Georgia" pitchFamily="18" charset="0"/>
              <a:ea typeface="Times New Roman" pitchFamily="18" charset="0"/>
              <a:cs typeface="Segoe UI" pitchFamily="34" charset="0"/>
            </a:endParaRPr>
          </a:p>
          <a:p>
            <a:pPr lvl="0" eaLnBrk="0" fontAlgn="base" hangingPunct="0">
              <a:spcBef>
                <a:spcPct val="0"/>
              </a:spcBef>
              <a:spcAft>
                <a:spcPct val="0"/>
              </a:spcAft>
              <a:buFont typeface="Wingdings" pitchFamily="2" charset="2"/>
              <a:buChar char="q"/>
            </a:pPr>
            <a:r>
              <a:rPr lang="en-US" sz="2800" b="1" dirty="0">
                <a:solidFill>
                  <a:srgbClr val="1A1A1A"/>
                </a:solidFill>
                <a:latin typeface="Georgia" pitchFamily="18" charset="0"/>
                <a:ea typeface="Times New Roman" pitchFamily="18" charset="0"/>
                <a:cs typeface="Segoe UI" pitchFamily="34" charset="0"/>
              </a:rPr>
              <a:t>In the 17th century the islands were a </a:t>
            </a:r>
            <a:r>
              <a:rPr lang="en-US" sz="2800" b="1" dirty="0">
                <a:solidFill>
                  <a:srgbClr val="FF0000"/>
                </a:solidFill>
                <a:latin typeface="Georgia" pitchFamily="18" charset="0"/>
                <a:ea typeface="Times New Roman" pitchFamily="18" charset="0"/>
                <a:cs typeface="Segoe UI" pitchFamily="34" charset="0"/>
              </a:rPr>
              <a:t>sultanate</a:t>
            </a:r>
            <a:r>
              <a:rPr lang="en-US" sz="2800" b="1" dirty="0">
                <a:solidFill>
                  <a:srgbClr val="1A1A1A"/>
                </a:solidFill>
                <a:latin typeface="Georgia" pitchFamily="18" charset="0"/>
                <a:ea typeface="Times New Roman" pitchFamily="18" charset="0"/>
                <a:cs typeface="Segoe UI" pitchFamily="34" charset="0"/>
              </a:rPr>
              <a:t> under the protection of the </a:t>
            </a:r>
            <a:r>
              <a:rPr lang="en-US" sz="2800" b="1" dirty="0">
                <a:solidFill>
                  <a:srgbClr val="FF0000"/>
                </a:solidFill>
                <a:latin typeface="Georgia" pitchFamily="18" charset="0"/>
                <a:ea typeface="Times New Roman" pitchFamily="18" charset="0"/>
                <a:cs typeface="Segoe UI" pitchFamily="34" charset="0"/>
              </a:rPr>
              <a:t>Dutch rulers </a:t>
            </a:r>
            <a:r>
              <a:rPr lang="en-US" sz="2800" b="1" dirty="0">
                <a:solidFill>
                  <a:srgbClr val="1A1A1A"/>
                </a:solidFill>
                <a:latin typeface="Georgia" pitchFamily="18" charset="0"/>
                <a:ea typeface="Times New Roman" pitchFamily="18" charset="0"/>
                <a:cs typeface="Segoe UI" pitchFamily="34" charset="0"/>
              </a:rPr>
              <a:t>of Ceylon (Sri Lanka), </a:t>
            </a:r>
          </a:p>
          <a:p>
            <a:pPr lvl="0" eaLnBrk="0" fontAlgn="base" hangingPunct="0">
              <a:spcBef>
                <a:spcPct val="0"/>
              </a:spcBef>
              <a:spcAft>
                <a:spcPct val="0"/>
              </a:spcAft>
              <a:buFont typeface="Wingdings" pitchFamily="2" charset="2"/>
              <a:buChar char="q"/>
            </a:pPr>
            <a:endParaRPr lang="en-US" sz="2800" b="1" dirty="0">
              <a:solidFill>
                <a:srgbClr val="1A1A1A"/>
              </a:solidFill>
              <a:latin typeface="Georgia" pitchFamily="18" charset="0"/>
              <a:ea typeface="Times New Roman" pitchFamily="18" charset="0"/>
              <a:cs typeface="Segoe UI" pitchFamily="34" charset="0"/>
            </a:endParaRPr>
          </a:p>
          <a:p>
            <a:pPr lvl="0" eaLnBrk="0" fontAlgn="base" hangingPunct="0">
              <a:spcBef>
                <a:spcPct val="0"/>
              </a:spcBef>
              <a:spcAft>
                <a:spcPct val="0"/>
              </a:spcAft>
              <a:buFont typeface="Wingdings" pitchFamily="2" charset="2"/>
              <a:buChar char="q"/>
            </a:pPr>
            <a:r>
              <a:rPr lang="en-US" sz="2800" b="1" dirty="0">
                <a:solidFill>
                  <a:srgbClr val="1A1A1A"/>
                </a:solidFill>
                <a:latin typeface="Georgia" pitchFamily="18" charset="0"/>
                <a:ea typeface="Times New Roman" pitchFamily="18" charset="0"/>
                <a:cs typeface="Segoe UI" pitchFamily="34" charset="0"/>
              </a:rPr>
              <a:t>after the </a:t>
            </a:r>
            <a:r>
              <a:rPr lang="en-US" sz="2800" b="1" dirty="0">
                <a:solidFill>
                  <a:srgbClr val="FF0000"/>
                </a:solidFill>
                <a:latin typeface="Georgia" pitchFamily="18" charset="0"/>
                <a:ea typeface="Times New Roman" pitchFamily="18" charset="0"/>
                <a:cs typeface="Segoe UI" pitchFamily="34" charset="0"/>
              </a:rPr>
              <a:t>British</a:t>
            </a:r>
            <a:r>
              <a:rPr lang="en-US" sz="2800" b="1" dirty="0">
                <a:solidFill>
                  <a:srgbClr val="1A1A1A"/>
                </a:solidFill>
                <a:latin typeface="Georgia" pitchFamily="18" charset="0"/>
                <a:ea typeface="Times New Roman" pitchFamily="18" charset="0"/>
                <a:cs typeface="Segoe UI" pitchFamily="34" charset="0"/>
              </a:rPr>
              <a:t> took possession of Ceylon in 1796, the islands became a </a:t>
            </a:r>
            <a:r>
              <a:rPr lang="en-US" sz="2800" b="1" dirty="0">
                <a:solidFill>
                  <a:srgbClr val="FF0000"/>
                </a:solidFill>
                <a:latin typeface="Georgia" pitchFamily="18" charset="0"/>
                <a:ea typeface="Times New Roman" pitchFamily="18" charset="0"/>
                <a:cs typeface="Segoe UI" pitchFamily="34" charset="0"/>
              </a:rPr>
              <a:t>British protectorate</a:t>
            </a:r>
            <a:r>
              <a:rPr lang="en-US" sz="2800" b="1" dirty="0">
                <a:solidFill>
                  <a:srgbClr val="1A1A1A"/>
                </a:solidFill>
                <a:latin typeface="Georgia" pitchFamily="18" charset="0"/>
                <a:ea typeface="Times New Roman" pitchFamily="18" charset="0"/>
                <a:cs typeface="Segoe UI" pitchFamily="34" charset="0"/>
              </a:rPr>
              <a:t>, </a:t>
            </a:r>
          </a:p>
          <a:p>
            <a:pPr lvl="0" eaLnBrk="0" fontAlgn="base" hangingPunct="0">
              <a:spcBef>
                <a:spcPct val="0"/>
              </a:spcBef>
              <a:spcAft>
                <a:spcPct val="0"/>
              </a:spcAft>
            </a:pPr>
            <a:endParaRPr lang="en-US" sz="2800" b="1" dirty="0">
              <a:solidFill>
                <a:srgbClr val="1A1A1A"/>
              </a:solidFill>
              <a:latin typeface="Georgia" pitchFamily="18" charset="0"/>
              <a:ea typeface="Times New Roman" pitchFamily="18" charset="0"/>
              <a:cs typeface="Segoe UI" pitchFamily="34" charset="0"/>
            </a:endParaRPr>
          </a:p>
          <a:p>
            <a:pPr lvl="0" eaLnBrk="0" fontAlgn="base" hangingPunct="0">
              <a:spcBef>
                <a:spcPct val="0"/>
              </a:spcBef>
              <a:spcAft>
                <a:spcPct val="0"/>
              </a:spcAft>
              <a:buFont typeface="Wingdings" pitchFamily="2" charset="2"/>
              <a:buChar char="q"/>
            </a:pPr>
            <a:r>
              <a:rPr lang="en-US" sz="2800" b="1" dirty="0">
                <a:solidFill>
                  <a:srgbClr val="FF0000"/>
                </a:solidFill>
                <a:latin typeface="Georgia" pitchFamily="18" charset="0"/>
                <a:ea typeface="Times New Roman" pitchFamily="18" charset="0"/>
                <a:cs typeface="Segoe UI" pitchFamily="34" charset="0"/>
              </a:rPr>
              <a:t>A republic </a:t>
            </a:r>
            <a:r>
              <a:rPr lang="en-US" sz="2800" b="1" dirty="0">
                <a:solidFill>
                  <a:srgbClr val="1A1A1A"/>
                </a:solidFill>
                <a:latin typeface="Georgia" pitchFamily="18" charset="0"/>
                <a:ea typeface="Times New Roman" pitchFamily="18" charset="0"/>
                <a:cs typeface="Segoe UI" pitchFamily="34" charset="0"/>
              </a:rPr>
              <a:t>was proclaimed in 1953, but later that year the country </a:t>
            </a:r>
            <a:r>
              <a:rPr lang="en-US" sz="2800" b="1" dirty="0">
                <a:solidFill>
                  <a:srgbClr val="14599D"/>
                </a:solidFill>
                <a:latin typeface="Georgia" pitchFamily="18" charset="0"/>
                <a:ea typeface="Times New Roman" pitchFamily="18" charset="0"/>
                <a:cs typeface="Segoe UI" pitchFamily="34" charset="0"/>
              </a:rPr>
              <a:t>reverted</a:t>
            </a:r>
            <a:r>
              <a:rPr lang="en-US" sz="2800" b="1" dirty="0">
                <a:solidFill>
                  <a:srgbClr val="1A1A1A"/>
                </a:solidFill>
                <a:latin typeface="Georgia" pitchFamily="18" charset="0"/>
                <a:ea typeface="Times New Roman" pitchFamily="18" charset="0"/>
                <a:cs typeface="Segoe UI" pitchFamily="34" charset="0"/>
              </a:rPr>
              <a:t> to a sultanate.</a:t>
            </a:r>
            <a:endParaRPr lang="en-US" sz="2800" b="1"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1120</Words>
  <Application>Microsoft Office PowerPoint</Application>
  <PresentationFormat>On-screen Show (4:3)</PresentationFormat>
  <Paragraphs>83</Paragraphs>
  <Slides>21</Slides>
  <Notes>1</Notes>
  <HiddenSlides>0</HiddenSlides>
  <MMClips>18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Cambria</vt:lpstr>
      <vt:lpstr>Georgia</vt:lpstr>
      <vt:lpstr>Lucida Sans Unicode</vt:lpstr>
      <vt:lpstr>permian-r</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jabastion .J</cp:lastModifiedBy>
  <cp:revision>162</cp:revision>
  <dcterms:created xsi:type="dcterms:W3CDTF">2022-06-07T12:44:59Z</dcterms:created>
  <dcterms:modified xsi:type="dcterms:W3CDTF">2022-07-19T16:36:48Z</dcterms:modified>
</cp:coreProperties>
</file>